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rykate" panose="02020500000000000000" charset="0"/>
      <p:regular r:id="rId12"/>
    </p:embeddedFont>
    <p:embeddedFont>
      <p:font typeface="王漢宗特黑體" panose="02020500000000000000" charset="-12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77227" y="0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68238" y="0"/>
            <a:ext cx="1019698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84608" y="1028700"/>
            <a:ext cx="9753600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923452" y="454445"/>
            <a:ext cx="3113939" cy="3334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798565" y="7243559"/>
            <a:ext cx="2953206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041074">
            <a:off x="-800100" y="331470"/>
            <a:ext cx="3657600" cy="13944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749170">
            <a:off x="-1476991" y="7085691"/>
            <a:ext cx="3837986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3923452" y="7756757"/>
            <a:ext cx="4587510" cy="3003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/>
          <a:srcRect t="3255" b="3255"/>
          <a:stretch>
            <a:fillRect/>
          </a:stretch>
        </p:blipFill>
        <p:spPr>
          <a:xfrm>
            <a:off x="1576053" y="624455"/>
            <a:ext cx="5023192" cy="867650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756943" y="3014459"/>
            <a:ext cx="7622888" cy="409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12000">
                <a:solidFill>
                  <a:srgbClr val="4F3B20"/>
                </a:solidFill>
                <a:ea typeface="Marykate"/>
              </a:rPr>
              <a:t>瑞峰國小</a:t>
            </a:r>
          </a:p>
          <a:p>
            <a:pPr algn="ctr">
              <a:lnSpc>
                <a:spcPts val="6400"/>
              </a:lnSpc>
            </a:pPr>
            <a:endParaRPr lang="en-US" sz="12000">
              <a:solidFill>
                <a:srgbClr val="4F3B20"/>
              </a:solidFill>
              <a:ea typeface="Marykate"/>
            </a:endParaRPr>
          </a:p>
          <a:p>
            <a:pPr algn="ctr">
              <a:lnSpc>
                <a:spcPts val="5360"/>
              </a:lnSpc>
            </a:pPr>
            <a:endParaRPr lang="en-US" sz="12000">
              <a:solidFill>
                <a:srgbClr val="4F3B20"/>
              </a:solidFill>
              <a:ea typeface="Marykate"/>
            </a:endParaRPr>
          </a:p>
          <a:p>
            <a:pPr algn="ctr">
              <a:lnSpc>
                <a:spcPts val="9600"/>
              </a:lnSpc>
            </a:pPr>
            <a:r>
              <a:rPr lang="en-US" sz="12000">
                <a:solidFill>
                  <a:srgbClr val="4F3B20"/>
                </a:solidFill>
                <a:ea typeface="Marykate"/>
              </a:rPr>
              <a:t>防疫公告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77227" y="0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440555" y="-82033"/>
            <a:ext cx="1019698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942" y="481566"/>
            <a:ext cx="11050509" cy="9323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68260" y="0"/>
            <a:ext cx="2770789" cy="2967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798565" y="7243559"/>
            <a:ext cx="2953206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041074">
            <a:off x="-800100" y="331470"/>
            <a:ext cx="3657600" cy="13944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749170">
            <a:off x="-1476991" y="7085691"/>
            <a:ext cx="3837986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3923452" y="7756757"/>
            <a:ext cx="4587510" cy="30030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371555" y="1432532"/>
            <a:ext cx="10053284" cy="837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2429" lvl="1" indent="-686214">
              <a:lnSpc>
                <a:spcPts val="8136"/>
              </a:lnSpc>
              <a:buFont typeface="Arial"/>
              <a:buChar char="•"/>
            </a:pPr>
            <a:r>
              <a:rPr lang="en-US" sz="6356">
                <a:solidFill>
                  <a:srgbClr val="4F3B20"/>
                </a:solidFill>
                <a:ea typeface="王漢宗特黑體"/>
              </a:rPr>
              <a:t>進入校園測量體溫、酒精手部消毒。</a:t>
            </a:r>
          </a:p>
          <a:p>
            <a:pPr marL="1372429" lvl="1" indent="-686214">
              <a:lnSpc>
                <a:spcPts val="8136"/>
              </a:lnSpc>
              <a:buFont typeface="Arial"/>
              <a:buChar char="•"/>
            </a:pPr>
            <a:r>
              <a:rPr lang="en-US" sz="6356">
                <a:solidFill>
                  <a:srgbClr val="4F3B20"/>
                </a:solidFill>
                <a:ea typeface="王漢宗特黑體"/>
              </a:rPr>
              <a:t>教職員工生「落實生病不入校，加強自主健康監測等防疫措施」。</a:t>
            </a:r>
          </a:p>
          <a:p>
            <a:pPr marL="1372429" lvl="1" indent="-686214">
              <a:lnSpc>
                <a:spcPts val="8136"/>
              </a:lnSpc>
              <a:buFont typeface="Arial"/>
              <a:buChar char="•"/>
            </a:pPr>
            <a:r>
              <a:rPr lang="en-US" sz="6356">
                <a:solidFill>
                  <a:srgbClr val="4F3B20"/>
                </a:solidFill>
                <a:ea typeface="王漢宗特黑體"/>
              </a:rPr>
              <a:t>注意手部清潔消毒、遵守咳嗽禮節。</a:t>
            </a:r>
          </a:p>
          <a:p>
            <a:pPr>
              <a:lnSpc>
                <a:spcPts val="8136"/>
              </a:lnSpc>
            </a:pPr>
            <a:endParaRPr lang="en-US" sz="6356">
              <a:solidFill>
                <a:srgbClr val="4F3B20"/>
              </a:solidFill>
              <a:ea typeface="王漢宗特黑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77227" y="0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440555" y="-82033"/>
            <a:ext cx="1019698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942" y="481566"/>
            <a:ext cx="11050509" cy="9323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68260" y="0"/>
            <a:ext cx="2770789" cy="2967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798565" y="7243559"/>
            <a:ext cx="2953206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041074">
            <a:off x="-800100" y="331470"/>
            <a:ext cx="3657600" cy="13944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749170">
            <a:off x="-1476991" y="7085691"/>
            <a:ext cx="3837986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3923452" y="7756757"/>
            <a:ext cx="4587510" cy="30030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872942" y="1597124"/>
            <a:ext cx="10398928" cy="834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2429" lvl="1" indent="-686215">
              <a:lnSpc>
                <a:spcPts val="8136"/>
              </a:lnSpc>
              <a:buFont typeface="Arial"/>
              <a:buChar char="•"/>
            </a:pPr>
            <a:r>
              <a:rPr lang="en-US" sz="6356">
                <a:solidFill>
                  <a:srgbClr val="4F3B20"/>
                </a:solidFill>
                <a:ea typeface="王漢宗特黑體"/>
              </a:rPr>
              <a:t>用餐使用防疫隔板，請勿交談，用後需清潔消毒。</a:t>
            </a:r>
          </a:p>
          <a:p>
            <a:pPr marL="1372429" lvl="1" indent="-686215">
              <a:lnSpc>
                <a:spcPts val="8136"/>
              </a:lnSpc>
              <a:buFont typeface="Arial"/>
              <a:buChar char="•"/>
            </a:pPr>
            <a:r>
              <a:rPr lang="en-US" sz="6356">
                <a:solidFill>
                  <a:srgbClr val="4F3B20"/>
                </a:solidFill>
                <a:ea typeface="王漢宗特黑體"/>
              </a:rPr>
              <a:t>每天午餐後潔牙及每週一含氟漱口水施作，採督導式潔牙。</a:t>
            </a:r>
          </a:p>
          <a:p>
            <a:pPr marL="1372429" lvl="1" indent="-686215">
              <a:lnSpc>
                <a:spcPts val="8136"/>
              </a:lnSpc>
              <a:buFont typeface="Arial"/>
              <a:buChar char="•"/>
            </a:pPr>
            <a:r>
              <a:rPr lang="en-US" sz="6356">
                <a:solidFill>
                  <a:srgbClr val="4F3B20"/>
                </a:solidFill>
                <a:ea typeface="王漢宗特黑體"/>
              </a:rPr>
              <a:t>學生體溫超過</a:t>
            </a:r>
            <a:r>
              <a:rPr lang="en-US" sz="6356">
                <a:solidFill>
                  <a:srgbClr val="FA1616"/>
                </a:solidFill>
                <a:latin typeface="王漢宗特黑體"/>
              </a:rPr>
              <a:t>37.5度</a:t>
            </a:r>
            <a:r>
              <a:rPr lang="en-US" sz="6356">
                <a:solidFill>
                  <a:srgbClr val="4F3B20"/>
                </a:solidFill>
                <a:ea typeface="王漢宗特黑體"/>
              </a:rPr>
              <a:t>請立即通報。</a:t>
            </a:r>
          </a:p>
          <a:p>
            <a:pPr>
              <a:lnSpc>
                <a:spcPts val="8136"/>
              </a:lnSpc>
            </a:pPr>
            <a:endParaRPr lang="en-US" sz="6356">
              <a:solidFill>
                <a:srgbClr val="4F3B20"/>
              </a:solidFill>
              <a:ea typeface="王漢宗特黑體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77227" y="0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440555" y="-82033"/>
            <a:ext cx="1019698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942" y="481566"/>
            <a:ext cx="11050509" cy="9323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68260" y="0"/>
            <a:ext cx="2770789" cy="2967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3041074">
            <a:off x="-800100" y="331470"/>
            <a:ext cx="3657600" cy="13944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749170">
            <a:off x="-1476991" y="7085691"/>
            <a:ext cx="383798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923452" y="7756757"/>
            <a:ext cx="4587510" cy="30030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054331" y="4058940"/>
            <a:ext cx="7730861" cy="42133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798565" y="7243559"/>
            <a:ext cx="2953206" cy="20574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151429" y="1431914"/>
            <a:ext cx="9536667" cy="8773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01903" lvl="1" indent="-650951">
              <a:lnSpc>
                <a:spcPts val="11095"/>
              </a:lnSpc>
              <a:buFont typeface="Arial"/>
              <a:buChar char="•"/>
            </a:pPr>
            <a:r>
              <a:rPr lang="en-US" sz="6030">
                <a:solidFill>
                  <a:srgbClr val="4F3B20"/>
                </a:solidFill>
                <a:ea typeface="王漢宗特黑體"/>
              </a:rPr>
              <a:t>每日教室及午餐隔板消毒，建議可用</a:t>
            </a:r>
          </a:p>
          <a:p>
            <a:pPr>
              <a:lnSpc>
                <a:spcPts val="4318"/>
              </a:lnSpc>
            </a:pPr>
            <a:r>
              <a:rPr lang="en-US" sz="3374">
                <a:solidFill>
                  <a:srgbClr val="4F3B20"/>
                </a:solidFill>
                <a:latin typeface="王漢宗特黑體"/>
              </a:rPr>
              <a:t>      </a:t>
            </a:r>
          </a:p>
          <a:p>
            <a:pPr>
              <a:lnSpc>
                <a:spcPts val="7921"/>
              </a:lnSpc>
            </a:pPr>
            <a:r>
              <a:rPr lang="en-US" sz="4830">
                <a:solidFill>
                  <a:srgbClr val="4F3B20"/>
                </a:solidFill>
                <a:latin typeface="王漢宗特黑體"/>
              </a:rPr>
              <a:t>     </a:t>
            </a:r>
            <a:r>
              <a:rPr lang="en-US" sz="4830">
                <a:solidFill>
                  <a:srgbClr val="5E17EB"/>
                </a:solidFill>
                <a:latin typeface="王漢宗特黑體"/>
              </a:rPr>
              <a:t>1.稀釋漂白水(1:100)</a:t>
            </a:r>
          </a:p>
          <a:p>
            <a:pPr>
              <a:lnSpc>
                <a:spcPts val="7921"/>
              </a:lnSpc>
            </a:pPr>
            <a:r>
              <a:rPr lang="en-US" sz="4830">
                <a:solidFill>
                  <a:srgbClr val="5E17EB"/>
                </a:solidFill>
                <a:latin typeface="王漢宗特黑體"/>
              </a:rPr>
              <a:t>     2.稀釋完成的氯錠水</a:t>
            </a:r>
          </a:p>
          <a:p>
            <a:pPr>
              <a:lnSpc>
                <a:spcPts val="7921"/>
              </a:lnSpc>
            </a:pPr>
            <a:r>
              <a:rPr lang="en-US" sz="4830">
                <a:solidFill>
                  <a:srgbClr val="5E17EB"/>
                </a:solidFill>
                <a:latin typeface="王漢宗特黑體"/>
              </a:rPr>
              <a:t>     3.75%酒精</a:t>
            </a:r>
          </a:p>
          <a:p>
            <a:pPr>
              <a:lnSpc>
                <a:spcPts val="9889"/>
              </a:lnSpc>
            </a:pPr>
            <a:endParaRPr lang="en-US" sz="4830">
              <a:solidFill>
                <a:srgbClr val="5E17EB"/>
              </a:solidFill>
              <a:latin typeface="王漢宗特黑體"/>
            </a:endParaRPr>
          </a:p>
          <a:p>
            <a:pPr>
              <a:lnSpc>
                <a:spcPts val="7718"/>
              </a:lnSpc>
            </a:pPr>
            <a:endParaRPr lang="en-US" sz="4830">
              <a:solidFill>
                <a:srgbClr val="5E17EB"/>
              </a:solidFill>
              <a:latin typeface="王漢宗特黑體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77227" y="0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440555" y="-82033"/>
            <a:ext cx="1019698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942" y="481566"/>
            <a:ext cx="11050509" cy="9323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003291" y="0"/>
            <a:ext cx="2770789" cy="2967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3041074">
            <a:off x="-800100" y="331470"/>
            <a:ext cx="3657600" cy="13944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749170">
            <a:off x="-1476991" y="7085691"/>
            <a:ext cx="383798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923452" y="7756757"/>
            <a:ext cx="4587510" cy="30030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798565" y="7243559"/>
            <a:ext cx="2953206" cy="2057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43860" y="1517165"/>
            <a:ext cx="9635069" cy="7127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89386" lvl="1" indent="-694693">
              <a:lnSpc>
                <a:spcPts val="11840"/>
              </a:lnSpc>
              <a:buFont typeface="Arial"/>
              <a:buChar char="•"/>
            </a:pPr>
            <a:r>
              <a:rPr lang="en-US" sz="6435">
                <a:solidFill>
                  <a:srgbClr val="4F3B20"/>
                </a:solidFill>
                <a:ea typeface="王漢宗特黑體"/>
              </a:rPr>
              <a:t>學生生病發燒，請在家休息，並自行快篩，如</a:t>
            </a:r>
            <a:r>
              <a:rPr lang="en-US" sz="6435">
                <a:solidFill>
                  <a:srgbClr val="FA1616"/>
                </a:solidFill>
                <a:ea typeface="王漢宗特黑體"/>
              </a:rPr>
              <a:t>快篩楊性，請通報導師，並至少休息5天</a:t>
            </a:r>
            <a:r>
              <a:rPr lang="en-US" sz="6435">
                <a:solidFill>
                  <a:srgbClr val="4F3B20"/>
                </a:solidFill>
                <a:ea typeface="王漢宗特黑體"/>
              </a:rPr>
              <a:t>。</a:t>
            </a:r>
          </a:p>
          <a:p>
            <a:pPr>
              <a:lnSpc>
                <a:spcPts val="7185"/>
              </a:lnSpc>
            </a:pPr>
            <a:endParaRPr lang="en-US" sz="6435">
              <a:solidFill>
                <a:srgbClr val="4F3B20"/>
              </a:solidFill>
              <a:ea typeface="王漢宗特黑體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77227" y="0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440555" y="-82033"/>
            <a:ext cx="1019698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942" y="481566"/>
            <a:ext cx="11050509" cy="9323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003291" y="0"/>
            <a:ext cx="2770789" cy="2967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3041074">
            <a:off x="-800100" y="331470"/>
            <a:ext cx="3657600" cy="13944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749170">
            <a:off x="-1476991" y="7085691"/>
            <a:ext cx="383798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3923452" y="7756757"/>
            <a:ext cx="4587510" cy="30030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798565" y="7243559"/>
            <a:ext cx="2953206" cy="2057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/>
          <a:srcRect l="419" r="419"/>
          <a:stretch>
            <a:fillRect/>
          </a:stretch>
        </p:blipFill>
        <p:spPr>
          <a:xfrm>
            <a:off x="3257731" y="2202745"/>
            <a:ext cx="10280932" cy="58815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自訂</PresentationFormat>
  <Paragraphs>16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Arial</vt:lpstr>
      <vt:lpstr>Calibri</vt:lpstr>
      <vt:lpstr>Marykate</vt:lpstr>
      <vt:lpstr>王漢宗特黑體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Colorful Pastel Art Class Kids Presentation</dc:title>
  <dc:creator>Administrator</dc:creator>
  <cp:lastModifiedBy>Administrator</cp:lastModifiedBy>
  <cp:revision>2</cp:revision>
  <dcterms:created xsi:type="dcterms:W3CDTF">2006-08-16T00:00:00Z</dcterms:created>
  <dcterms:modified xsi:type="dcterms:W3CDTF">2023-02-14T08:12:22Z</dcterms:modified>
  <dc:identifier>DAFabgo-L7Y</dc:identifier>
</cp:coreProperties>
</file>