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99" r:id="rId3"/>
    <p:sldId id="287" r:id="rId4"/>
    <p:sldId id="300" r:id="rId5"/>
    <p:sldId id="298" r:id="rId6"/>
    <p:sldId id="296" r:id="rId7"/>
    <p:sldId id="302" r:id="rId8"/>
    <p:sldId id="303" r:id="rId9"/>
    <p:sldId id="291" r:id="rId10"/>
    <p:sldId id="286" r:id="rId11"/>
    <p:sldId id="264" r:id="rId12"/>
    <p:sldId id="257" r:id="rId13"/>
    <p:sldId id="301" r:id="rId14"/>
    <p:sldId id="290" r:id="rId15"/>
    <p:sldId id="292" r:id="rId16"/>
    <p:sldId id="304" r:id="rId17"/>
    <p:sldId id="280" r:id="rId18"/>
  </p:sldIdLst>
  <p:sldSz cx="9144000" cy="5143500" type="screen16x9"/>
  <p:notesSz cx="6858000" cy="9144000"/>
  <p:embeddedFontLst>
    <p:embeddedFont>
      <p:font typeface="Nixie One" panose="02020500000000000000" charset="0"/>
      <p:regular r:id="rId20"/>
    </p:embeddedFont>
    <p:embeddedFont>
      <p:font typeface="Varela Round" panose="02020500000000000000" charset="-79"/>
      <p:regular r:id="rId21"/>
    </p:embeddedFont>
    <p:embeddedFont>
      <p:font typeface="微軟正黑體" panose="020B0604030504040204" pitchFamily="34" charset="-12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沈易柔" initials="沈易柔" lastIdx="1" clrIdx="0">
    <p:extLst>
      <p:ext uri="{19B8F6BF-5375-455C-9EA6-DF929625EA0E}">
        <p15:presenceInfo xmlns:p15="http://schemas.microsoft.com/office/powerpoint/2012/main" userId="S-1-5-21-515967899-1957994488-854245398-6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6B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549653-494E-4762-8721-9EB8003B6191}">
  <a:tblStyle styleId="{7A549653-494E-4762-8721-9EB8003B61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15" autoAdjust="0"/>
  </p:normalViewPr>
  <p:slideViewPr>
    <p:cSldViewPr snapToGrid="0">
      <p:cViewPr varScale="1">
        <p:scale>
          <a:sx n="149" d="100"/>
          <a:sy n="149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45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56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reurl.cc/4gE9YL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>
            <a:extLst>
              <a:ext uri="{FF2B5EF4-FFF2-40B4-BE49-F238E27FC236}">
                <a16:creationId xmlns:a16="http://schemas.microsoft.com/office/drawing/2014/main" id="{3B1FCF00-5CE2-4F6E-84C8-B8460783869F}"/>
              </a:ext>
            </a:extLst>
          </p:cNvPr>
          <p:cNvSpPr/>
          <p:nvPr/>
        </p:nvSpPr>
        <p:spPr>
          <a:xfrm>
            <a:off x="5487975" y="2871518"/>
            <a:ext cx="1017552" cy="10962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821EC13-A504-48ED-A013-D9DD8CC87C41}"/>
              </a:ext>
            </a:extLst>
          </p:cNvPr>
          <p:cNvSpPr/>
          <p:nvPr/>
        </p:nvSpPr>
        <p:spPr>
          <a:xfrm>
            <a:off x="2639468" y="766481"/>
            <a:ext cx="3357283" cy="3357283"/>
          </a:xfrm>
          <a:prstGeom prst="ellipse">
            <a:avLst/>
          </a:prstGeom>
          <a:solidFill>
            <a:srgbClr val="F4B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001509" y="1019736"/>
            <a:ext cx="4633200" cy="2530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dirty="0"/>
              <a:t>2020</a:t>
            </a:r>
            <a:br>
              <a:rPr lang="en-US" altLang="zh-TW" b="1" dirty="0"/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防疫鼠清楚</a:t>
            </a:r>
            <a:endParaRPr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367ECA6-58AC-447B-90A5-0835F337A8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8" r="4961" b="24880"/>
          <a:stretch/>
        </p:blipFill>
        <p:spPr>
          <a:xfrm>
            <a:off x="825558" y="251011"/>
            <a:ext cx="1204145" cy="103094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FFD08C5-9BAD-4A22-AAAC-2441B95F0D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90" r="9921" b="17560"/>
          <a:stretch/>
        </p:blipFill>
        <p:spPr>
          <a:xfrm>
            <a:off x="7162799" y="3836072"/>
            <a:ext cx="1182909" cy="1307428"/>
          </a:xfrm>
          <a:prstGeom prst="rect">
            <a:avLst/>
          </a:prstGeom>
        </p:spPr>
      </p:pic>
      <p:sp>
        <p:nvSpPr>
          <p:cNvPr id="8" name="副標題 2">
            <a:extLst>
              <a:ext uri="{FF2B5EF4-FFF2-40B4-BE49-F238E27FC236}">
                <a16:creationId xmlns:a16="http://schemas.microsoft.com/office/drawing/2014/main" id="{35A26800-D4AF-4A17-8546-F2BFB5798247}"/>
              </a:ext>
            </a:extLst>
          </p:cNvPr>
          <p:cNvSpPr txBox="1">
            <a:spLocks/>
          </p:cNvSpPr>
          <p:nvPr/>
        </p:nvSpPr>
        <p:spPr>
          <a:xfrm>
            <a:off x="2594386" y="4718533"/>
            <a:ext cx="3955228" cy="515983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zh-TW" altLang="en-US" dirty="0">
                <a:solidFill>
                  <a:schemeClr val="accent4">
                    <a:lumMod val="50000"/>
                  </a:schemeClr>
                </a:solidFill>
                <a:latin typeface="Salesforce Sans"/>
                <a:sym typeface="Salesforce Sans"/>
              </a:rPr>
              <a:t>資料來源：國語日報週刊、國語日報、中學生報、衛生福利部疾病管制署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C33548-75D7-4AA0-8CBB-B91EF240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641" y="709648"/>
            <a:ext cx="5275500" cy="573741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請填入相對應的英文單字。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CC76ED-3F51-4347-AD65-3F4A1B271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9028" y="1446358"/>
            <a:ext cx="2998760" cy="3375600"/>
          </a:xfrm>
        </p:spPr>
        <p:txBody>
          <a:bodyPr/>
          <a:lstStyle/>
          <a:p>
            <a:r>
              <a:rPr lang="zh-TW" altLang="en-US" sz="16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初三是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highlight>
                  <a:srgbClr val="F4B6B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（老鼠）</a:t>
            </a:r>
            <a:r>
              <a:rPr lang="zh-TW" altLang="en-US" sz="16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娶親日，因此會在老鼠經過的地方撒米糧，和老鼠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highlight>
                  <a:srgbClr val="F4B6B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（分享</a:t>
            </a:r>
            <a:r>
              <a:rPr lang="zh-TW" altLang="en-US" sz="1600" dirty="0">
                <a:solidFill>
                  <a:schemeClr val="accent4">
                    <a:lumMod val="75000"/>
                  </a:schemeClr>
                </a:solidFill>
                <a:highlight>
                  <a:srgbClr val="F4B6B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16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過去一年的豐收。</a:t>
            </a:r>
          </a:p>
        </p:txBody>
      </p:sp>
      <p:sp>
        <p:nvSpPr>
          <p:cNvPr id="7" name="Google Shape;280;p23">
            <a:extLst>
              <a:ext uri="{FF2B5EF4-FFF2-40B4-BE49-F238E27FC236}">
                <a16:creationId xmlns:a16="http://schemas.microsoft.com/office/drawing/2014/main" id="{BECFF7B5-1A93-4F7D-B451-21956ED75A5F}"/>
              </a:ext>
            </a:extLst>
          </p:cNvPr>
          <p:cNvSpPr txBox="1">
            <a:spLocks/>
          </p:cNvSpPr>
          <p:nvPr/>
        </p:nvSpPr>
        <p:spPr>
          <a:xfrm>
            <a:off x="2821641" y="118550"/>
            <a:ext cx="3265394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英文鼠來寶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75DFE18-C133-4146-A179-2DC6595A84AB}"/>
              </a:ext>
            </a:extLst>
          </p:cNvPr>
          <p:cNvSpPr txBox="1"/>
          <p:nvPr/>
        </p:nvSpPr>
        <p:spPr>
          <a:xfrm>
            <a:off x="3460377" y="3134158"/>
            <a:ext cx="85164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dirty="0"/>
              <a:t>rat</a:t>
            </a:r>
            <a:endParaRPr lang="zh-TW" altLang="en-US" sz="1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10246B8-661A-43BF-8CA4-6DDDCF3AE62A}"/>
              </a:ext>
            </a:extLst>
          </p:cNvPr>
          <p:cNvSpPr txBox="1"/>
          <p:nvPr/>
        </p:nvSpPr>
        <p:spPr>
          <a:xfrm>
            <a:off x="3460377" y="3777695"/>
            <a:ext cx="85164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dirty="0"/>
              <a:t>share</a:t>
            </a:r>
            <a:endParaRPr lang="zh-TW" altLang="en-US" sz="1800" dirty="0"/>
          </a:p>
        </p:txBody>
      </p:sp>
      <p:sp>
        <p:nvSpPr>
          <p:cNvPr id="10" name="Google Shape;266;p21">
            <a:extLst>
              <a:ext uri="{FF2B5EF4-FFF2-40B4-BE49-F238E27FC236}">
                <a16:creationId xmlns:a16="http://schemas.microsoft.com/office/drawing/2014/main" id="{1FC69C04-BB78-4CAF-A69F-49F91AAEE7B5}"/>
              </a:ext>
            </a:extLst>
          </p:cNvPr>
          <p:cNvSpPr txBox="1">
            <a:spLocks/>
          </p:cNvSpPr>
          <p:nvPr/>
        </p:nvSpPr>
        <p:spPr>
          <a:xfrm>
            <a:off x="6535271" y="4707474"/>
            <a:ext cx="2608729" cy="436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TW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國語日報</a:t>
            </a:r>
            <a:r>
              <a:rPr lang="en-US" altLang="zh-TW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》109</a:t>
            </a:r>
            <a:r>
              <a:rPr lang="zh-TW" altLang="en-US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 </a:t>
            </a:r>
            <a:r>
              <a:rPr lang="en-US" altLang="zh-TW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</a:p>
        </p:txBody>
      </p:sp>
      <p:sp>
        <p:nvSpPr>
          <p:cNvPr id="11" name="文字版面配置區 2">
            <a:extLst>
              <a:ext uri="{FF2B5EF4-FFF2-40B4-BE49-F238E27FC236}">
                <a16:creationId xmlns:a16="http://schemas.microsoft.com/office/drawing/2014/main" id="{E4724475-36D0-4972-BEE0-8C8D607AA084}"/>
              </a:ext>
            </a:extLst>
          </p:cNvPr>
          <p:cNvSpPr txBox="1">
            <a:spLocks/>
          </p:cNvSpPr>
          <p:nvPr/>
        </p:nvSpPr>
        <p:spPr>
          <a:xfrm>
            <a:off x="5553569" y="1428428"/>
            <a:ext cx="2998760" cy="3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zh-TW" altLang="en-US" sz="16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據說第一柱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highlight>
                  <a:srgbClr val="F4B6B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（香）</a:t>
            </a:r>
            <a:r>
              <a:rPr lang="zh-TW" altLang="en-US" sz="16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的願望會特別受到老天爺的    </a:t>
            </a:r>
            <a:r>
              <a:rPr lang="zh-TW" altLang="en-US" sz="2000" dirty="0">
                <a:solidFill>
                  <a:schemeClr val="accent4">
                    <a:lumMod val="75000"/>
                  </a:schemeClr>
                </a:solidFill>
                <a:highlight>
                  <a:srgbClr val="F4B6B6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（幫忙） </a:t>
            </a:r>
            <a:r>
              <a:rPr lang="zh-TW" altLang="en-US" sz="16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183B103-6D69-4148-BF21-B2A02EDDB89A}"/>
              </a:ext>
            </a:extLst>
          </p:cNvPr>
          <p:cNvSpPr txBox="1"/>
          <p:nvPr/>
        </p:nvSpPr>
        <p:spPr>
          <a:xfrm>
            <a:off x="6580095" y="3080370"/>
            <a:ext cx="100404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dirty="0"/>
              <a:t>help</a:t>
            </a:r>
            <a:endParaRPr lang="zh-TW" altLang="en-US" sz="18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AEAC5FD-304D-47C6-A9E5-717CE3E77553}"/>
              </a:ext>
            </a:extLst>
          </p:cNvPr>
          <p:cNvSpPr txBox="1"/>
          <p:nvPr/>
        </p:nvSpPr>
        <p:spPr>
          <a:xfrm>
            <a:off x="6580094" y="3723907"/>
            <a:ext cx="100404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dirty="0"/>
              <a:t>incense</a:t>
            </a:r>
            <a:endParaRPr lang="zh-TW" altLang="en-US" sz="1800" dirty="0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78E85DE2-67AC-4F00-B5CF-CA504BFD2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18" r="9217" b="17385"/>
          <a:stretch/>
        </p:blipFill>
        <p:spPr>
          <a:xfrm flipH="1">
            <a:off x="222106" y="867780"/>
            <a:ext cx="860611" cy="93347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AA098869-9CC4-489F-AD57-293ADBA850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9" t="16871" r="6427" b="30109"/>
          <a:stretch/>
        </p:blipFill>
        <p:spPr>
          <a:xfrm>
            <a:off x="2219378" y="4698470"/>
            <a:ext cx="707369" cy="436026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4FD81C9-31AF-432B-BD09-31184B5974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25" r="11831" b="12751"/>
          <a:stretch/>
        </p:blipFill>
        <p:spPr>
          <a:xfrm>
            <a:off x="8449464" y="4147027"/>
            <a:ext cx="546848" cy="6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45 0.00741 L 0.06545 0.00741 C 0.07014 0.00587 0.075 0.00494 0.07969 0.00309 C 0.08177 0.00216 0.08351 -1.7284E-6 0.08559 -0.00123 C 0.08802 -0.00247 0.09375 -0.00432 0.09618 -0.00525 C 0.10712 -0.02006 0.09306 -0.00278 0.10903 -0.01574 C 0.12135 -0.02592 0.10851 -0.01821 0.11615 -0.02623 C 0.11719 -0.02747 0.1184 -0.02747 0.11962 -0.02839 L 0.13021 -0.04722 C 0.13142 -0.04907 0.13281 -0.05092 0.13368 -0.05339 C 0.13681 -0.06173 0.1349 -0.05833 0.13958 -0.06389 L 0.1467 -0.08055 C 0.14792 -0.08333 0.14913 -0.08611 0.15017 -0.08889 C 0.15174 -0.09321 0.15313 -0.09753 0.15486 -0.10154 C 0.15642 -0.10494 0.15816 -0.10833 0.15955 -0.11204 C 0.16128 -0.11605 0.16267 -0.12037 0.16424 -0.12438 C 0.1651 -0.12654 0.16563 -0.12901 0.16667 -0.13086 C 0.17049 -0.13765 0.17205 -0.1395 0.17483 -0.14969 C 0.17569 -0.15247 0.17656 -0.15494 0.17726 -0.15802 C 0.17778 -0.1608 0.17778 -0.16358 0.17847 -0.16636 C 0.17899 -0.16852 0.18003 -0.17037 0.18073 -0.17253 C 0.1816 -0.17808 0.18212 -0.18395 0.18316 -0.1892 C 0.18351 -0.19136 0.18403 -0.19352 0.18438 -0.19568 C 0.18472 -0.19846 0.18507 -0.20123 0.18542 -0.20401 C 0.18663 -0.21049 0.1875 -0.21358 0.18906 -0.22068 C 0.18941 -0.22284 0.18976 -0.225 0.19028 -0.22685 C 0.18976 -0.25432 0.18976 -0.28148 0.18906 -0.30864 C 0.18889 -0.31204 0.18681 -0.31883 0.18542 -0.32099 C 0.18455 -0.32284 0.18316 -0.32376 0.18194 -0.32531 C 0.17795 -0.33611 0.1816 -0.32778 0.17604 -0.3358 C 0.17153 -0.34228 0.17604 -0.3392 0.1691 -0.34629 C 0.15833 -0.3571 0.17326 -0.33796 0.16198 -0.35247 C 0.15885 -0.35648 0.15625 -0.36265 0.1526 -0.36512 C 0.14896 -0.36728 0.14792 -0.36728 0.14427 -0.37129 C 0.14184 -0.37376 0.13993 -0.37778 0.13733 -0.37963 C 0.13524 -0.38117 0.13333 -0.38241 0.13142 -0.38395 C 0.13021 -0.38457 0.12899 -0.38518 0.12778 -0.3858 C 0.12622 -0.38704 0.12483 -0.38889 0.12309 -0.39012 C 0.11927 -0.39259 0.1125 -0.39352 0.10903 -0.39413 C 0.10035 -0.39352 0.09184 -0.39321 0.08316 -0.39228 C 0.08125 -0.39197 0.07917 -0.39105 0.07726 -0.39012 C 0.07257 -0.38765 0.06892 -0.38487 0.06441 -0.38179 C 0.06146 -0.37407 0.06319 -0.37654 0.05972 -0.37346 L 0.05972 -0.37747 L 0.06198 -0.37129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-0.0071 L 0.05851 -0.0071 C 0.06198 -0.00586 0.06545 -0.00278 0.0691 -0.00278 C 0.07882 -0.00278 0.08872 -0.00494 0.09844 -0.0071 C 0.10052 -0.00772 0.10243 -0.00957 0.10434 -0.01142 C 0.10712 -0.01389 0.11094 -0.01975 0.11267 -0.02377 L 0.11615 -0.0321 C 0.11684 -0.03642 0.11753 -0.04074 0.1184 -0.04475 C 0.1191 -0.04753 0.12031 -0.05031 0.12083 -0.05309 C 0.12153 -0.05648 0.12153 -0.06018 0.12205 -0.06358 C 0.1224 -0.06636 0.12274 -0.06914 0.12326 -0.07191 C 0.12361 -0.07901 0.12396 -0.08611 0.12431 -0.0929 C 0.12465 -0.09722 0.12535 -0.10123 0.12552 -0.10556 C 0.12934 -0.16512 0.12361 -0.08981 0.12795 -0.16605 C 0.12795 -0.16852 0.12882 -0.17037 0.12917 -0.17253 C 0.12951 -0.17593 0.12986 -0.17932 0.13021 -0.18302 C 0.13056 -0.1858 0.13108 -0.18858 0.13142 -0.19136 C 0.13194 -0.19537 0.13212 -0.19969 0.13264 -0.2037 C 0.13281 -0.20586 0.13368 -0.20802 0.13385 -0.21018 C 0.1342 -0.22068 0.13385 -0.23117 0.13385 -0.24136 L 0.13385 -0.24136 " pathEditMode="relative" ptsTypes="AAAA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0771 L 0.075 0.00771 C 0.08073 0.00401 0.08767 0.00401 0.09253 -0.00278 C 0.09965 -0.01297 0.09601 -0.01019 0.10312 -0.01328 C 0.1059 -0.01605 0.10851 -0.01914 0.11128 -0.02161 C 0.11528 -0.02531 0.12309 -0.0321 0.12309 -0.0321 C 0.13142 -0.04692 0.12083 -0.02902 0.13246 -0.04476 C 0.13715 -0.05093 0.13507 -0.05031 0.13837 -0.05741 C 0.13941 -0.05957 0.1408 -0.06142 0.14201 -0.06358 C 0.14305 -0.06852 0.1441 -0.07346 0.14549 -0.07809 C 0.14601 -0.08056 0.14722 -0.0821 0.14774 -0.08457 C 0.15 -0.09414 0.15104 -0.10432 0.15365 -0.11389 C 0.15469 -0.11729 0.15573 -0.12099 0.15729 -0.12408 C 0.15851 -0.12686 0.16042 -0.1284 0.16198 -0.13056 C 0.16267 -0.13395 0.16319 -0.13766 0.16424 -0.14105 C 0.16476 -0.1426 0.16597 -0.14352 0.16667 -0.14507 C 0.16788 -0.14846 0.16892 -0.15216 0.17014 -0.15556 C 0.17049 -0.15834 0.17083 -0.16111 0.17135 -0.16389 C 0.17257 -0.17007 0.175 -0.17778 0.17604 -0.18488 C 0.17656 -0.18828 0.17674 -0.19198 0.17726 -0.19537 C 0.1783 -0.20155 0.17969 -0.20772 0.18073 -0.2142 C 0.18576 -0.24321 0.17986 -0.21389 0.18663 -0.24537 C 0.18663 -0.24784 0.18698 -0.27253 0.18889 -0.28118 C 0.18958 -0.28334 0.19045 -0.28519 0.19132 -0.28735 C 0.19167 -0.29352 0.19201 -0.3 0.19253 -0.30618 C 0.19288 -0.3105 0.19375 -0.31451 0.19358 -0.31883 C 0.1934 -0.34877 0.19236 -0.37871 0.19132 -0.40865 C 0.19115 -0.41266 0.1868 -0.42686 0.18663 -0.42747 C 0.18576 -0.43087 0.18524 -0.43457 0.1842 -0.43797 C 0.18299 -0.44229 0.18108 -0.4463 0.17951 -0.45031 C 0.17882 -0.45247 0.17778 -0.45463 0.17726 -0.45679 C 0.17639 -0.45957 0.17569 -0.46235 0.17483 -0.46513 C 0.17344 -0.46945 0.1717 -0.47346 0.17014 -0.47778 C 0.16944 -0.47963 0.16858 -0.48179 0.16788 -0.48395 C 0.16458 -0.49352 0.16302 -0.5 0.15729 -0.50679 C 0.15608 -0.50834 0.15486 -0.50957 0.15365 -0.51111 C 0.15278 -0.51235 0.15226 -0.5142 0.15139 -0.51544 C 0.14948 -0.51729 0.14722 -0.5176 0.14549 -0.51945 C 0.14375 -0.5213 0.14253 -0.52408 0.1408 -0.52562 C 0.13976 -0.52686 0.13837 -0.52716 0.13715 -0.52778 C 0.13229 -0.53025 0.13108 -0.53025 0.12552 -0.5321 C 0.11476 -0.53951 0.12465 -0.53365 0.11128 -0.53828 C 0.10712 -0.53982 0.10746 -0.54167 0.10312 -0.54445 C 0.10156 -0.54568 0.1 -0.54568 0.09844 -0.54661 C 0.09601 -0.54784 0.09375 -0.54939 0.09132 -0.55093 L 0.08785 -0.55278 C 0.08455 -0.55247 0.07674 -0.55247 0.07257 -0.54877 C 0.07135 -0.54753 0.07014 -0.5463 0.0691 -0.54445 C 0.06771 -0.5426 0.06649 -0.54044 0.06545 -0.53828 C 0.06354 -0.53395 0.06337 -0.53087 0.06076 -0.52778 C 0.06042 -0.52747 0.06007 -0.52778 0.05972 -0.52778 L 0.05972 -0.52778 " pathEditMode="relative" ptsTypes="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5 -0.00093 L -0.07205 -0.00093 C -0.0875 -0.02531 -0.07934 -0.00834 -0.08507 -0.02624 C -0.08576 -0.0284 -0.08698 -0.03025 -0.0875 -0.03241 C -0.08854 -0.03642 -0.08976 -0.04506 -0.08976 -0.04506 C -0.08941 -0.06019 -0.08941 -0.07562 -0.08872 -0.09105 C -0.08854 -0.09321 -0.08802 -0.09537 -0.0875 -0.09722 C -0.08681 -0.09938 -0.08576 -0.10124 -0.08507 -0.1034 C -0.07535 -0.13395 -0.0882 -0.09476 -0.0816 -0.11821 C -0.0809 -0.12037 -0.07986 -0.12222 -0.07917 -0.12438 C -0.07726 -0.13148 -0.07951 -0.13056 -0.07691 -0.13056 L -0.07691 -0.13056 " pathEditMode="relative" ptsTypes="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2541428" y="595286"/>
            <a:ext cx="2658101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鼠你最聰明</a:t>
            </a:r>
            <a:endParaRPr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4" name="Google Shape;264;p21"/>
          <p:cNvSpPr txBox="1">
            <a:spLocks noGrp="1"/>
          </p:cNvSpPr>
          <p:nvPr>
            <p:ph type="body" idx="1"/>
          </p:nvPr>
        </p:nvSpPr>
        <p:spPr>
          <a:xfrm>
            <a:off x="2590099" y="1065312"/>
            <a:ext cx="3982823" cy="4848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2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請問，世界上最小以及最大的鼠分別是哪種鼠？</a:t>
            </a:r>
            <a:endParaRPr sz="20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5" name="Google Shape;265;p21"/>
          <p:cNvSpPr txBox="1">
            <a:spLocks noGrp="1"/>
          </p:cNvSpPr>
          <p:nvPr>
            <p:ph type="body" idx="2"/>
          </p:nvPr>
        </p:nvSpPr>
        <p:spPr>
          <a:xfrm>
            <a:off x="2722259" y="4065160"/>
            <a:ext cx="1709891" cy="352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非洲侏儒鼠</a:t>
            </a:r>
            <a:endParaRPr sz="1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" name="Google Shape;266;p21"/>
          <p:cNvSpPr txBox="1">
            <a:spLocks noGrp="1"/>
          </p:cNvSpPr>
          <p:nvPr>
            <p:ph type="body" idx="3"/>
          </p:nvPr>
        </p:nvSpPr>
        <p:spPr>
          <a:xfrm>
            <a:off x="6967732" y="4707474"/>
            <a:ext cx="2176268" cy="436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中學生報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》372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期第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「水豚」的圖片搜尋結果">
            <a:extLst>
              <a:ext uri="{FF2B5EF4-FFF2-40B4-BE49-F238E27FC236}">
                <a16:creationId xmlns:a16="http://schemas.microsoft.com/office/drawing/2014/main" id="{D3540BF0-84BE-455C-997D-7ED4E54A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701" y="223033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「African pygmy mouse」的圖片搜尋結果">
            <a:extLst>
              <a:ext uri="{FF2B5EF4-FFF2-40B4-BE49-F238E27FC236}">
                <a16:creationId xmlns:a16="http://schemas.microsoft.com/office/drawing/2014/main" id="{623CDEFF-4F4B-4EBC-A4A0-FD24D8C87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30138" r="15714" b="13439"/>
          <a:stretch/>
        </p:blipFill>
        <p:spPr bwMode="auto">
          <a:xfrm flipH="1">
            <a:off x="2045961" y="2305887"/>
            <a:ext cx="2841172" cy="16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5;p21">
            <a:extLst>
              <a:ext uri="{FF2B5EF4-FFF2-40B4-BE49-F238E27FC236}">
                <a16:creationId xmlns:a16="http://schemas.microsoft.com/office/drawing/2014/main" id="{730FA56F-AF33-41F3-8D41-E914BD5C25D8}"/>
              </a:ext>
            </a:extLst>
          </p:cNvPr>
          <p:cNvSpPr txBox="1">
            <a:spLocks/>
          </p:cNvSpPr>
          <p:nvPr/>
        </p:nvSpPr>
        <p:spPr>
          <a:xfrm>
            <a:off x="6002750" y="4078188"/>
            <a:ext cx="1208875" cy="470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Font typeface="Varela Round"/>
              <a:buNone/>
            </a:pPr>
            <a:r>
              <a:rPr lang="zh-TW" altLang="en-US" sz="1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水豚</a:t>
            </a:r>
            <a:endParaRPr lang="zh-TW" altLang="en-US" sz="1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想法泡泡: 雲朵 3">
            <a:extLst>
              <a:ext uri="{FF2B5EF4-FFF2-40B4-BE49-F238E27FC236}">
                <a16:creationId xmlns:a16="http://schemas.microsoft.com/office/drawing/2014/main" id="{6173886A-C7EB-47C7-B628-4D6EA1618D42}"/>
              </a:ext>
            </a:extLst>
          </p:cNvPr>
          <p:cNvSpPr/>
          <p:nvPr/>
        </p:nvSpPr>
        <p:spPr>
          <a:xfrm>
            <a:off x="827314" y="1819560"/>
            <a:ext cx="1761721" cy="868629"/>
          </a:xfrm>
          <a:prstGeom prst="cloudCallout">
            <a:avLst>
              <a:gd name="adj1" fmla="val 71568"/>
              <a:gd name="adj2" fmla="val 217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Google Shape;264;p21">
            <a:extLst>
              <a:ext uri="{FF2B5EF4-FFF2-40B4-BE49-F238E27FC236}">
                <a16:creationId xmlns:a16="http://schemas.microsoft.com/office/drawing/2014/main" id="{B61366B5-6FF2-4893-B713-CD3AF5F1F467}"/>
              </a:ext>
            </a:extLst>
          </p:cNvPr>
          <p:cNvSpPr txBox="1">
            <a:spLocks/>
          </p:cNvSpPr>
          <p:nvPr/>
        </p:nvSpPr>
        <p:spPr>
          <a:xfrm>
            <a:off x="1066314" y="1821049"/>
            <a:ext cx="1283719" cy="48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Font typeface="Varela Round"/>
              <a:buNone/>
            </a:pP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我是最小的鼠類。</a:t>
            </a:r>
          </a:p>
        </p:txBody>
      </p:sp>
      <p:sp>
        <p:nvSpPr>
          <p:cNvPr id="12" name="想法泡泡: 雲朵 11">
            <a:extLst>
              <a:ext uri="{FF2B5EF4-FFF2-40B4-BE49-F238E27FC236}">
                <a16:creationId xmlns:a16="http://schemas.microsoft.com/office/drawing/2014/main" id="{1C224DCB-923E-463C-84EB-450A2E8C100C}"/>
              </a:ext>
            </a:extLst>
          </p:cNvPr>
          <p:cNvSpPr/>
          <p:nvPr/>
        </p:nvSpPr>
        <p:spPr>
          <a:xfrm>
            <a:off x="6137817" y="1481381"/>
            <a:ext cx="1761721" cy="868629"/>
          </a:xfrm>
          <a:prstGeom prst="cloudCallout">
            <a:avLst>
              <a:gd name="adj1" fmla="val -42125"/>
              <a:gd name="adj2" fmla="val 743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Google Shape;264;p21">
            <a:extLst>
              <a:ext uri="{FF2B5EF4-FFF2-40B4-BE49-F238E27FC236}">
                <a16:creationId xmlns:a16="http://schemas.microsoft.com/office/drawing/2014/main" id="{EB4E5110-6DE7-4411-964D-5C0235287F88}"/>
              </a:ext>
            </a:extLst>
          </p:cNvPr>
          <p:cNvSpPr txBox="1">
            <a:spLocks/>
          </p:cNvSpPr>
          <p:nvPr/>
        </p:nvSpPr>
        <p:spPr>
          <a:xfrm>
            <a:off x="6437847" y="1514962"/>
            <a:ext cx="1283719" cy="484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Font typeface="Varela Round"/>
              <a:buNone/>
            </a:pP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我是最大的鼠類。</a:t>
            </a:r>
          </a:p>
        </p:txBody>
      </p:sp>
      <p:sp>
        <p:nvSpPr>
          <p:cNvPr id="3" name="語音泡泡: 橢圓形 2">
            <a:extLst>
              <a:ext uri="{FF2B5EF4-FFF2-40B4-BE49-F238E27FC236}">
                <a16:creationId xmlns:a16="http://schemas.microsoft.com/office/drawing/2014/main" id="{E683A8EF-4409-465D-A582-0085333B4234}"/>
              </a:ext>
            </a:extLst>
          </p:cNvPr>
          <p:cNvSpPr/>
          <p:nvPr/>
        </p:nvSpPr>
        <p:spPr>
          <a:xfrm>
            <a:off x="258811" y="3542493"/>
            <a:ext cx="1669426" cy="1071389"/>
          </a:xfrm>
          <a:prstGeom prst="wedgeEllipseCallout">
            <a:avLst>
              <a:gd name="adj1" fmla="val 71272"/>
              <a:gd name="adj2" fmla="val -4092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語音泡泡: 橢圓形 13">
            <a:extLst>
              <a:ext uri="{FF2B5EF4-FFF2-40B4-BE49-F238E27FC236}">
                <a16:creationId xmlns:a16="http://schemas.microsoft.com/office/drawing/2014/main" id="{A75C49F2-B3E5-4384-81BB-C5E88BFA3332}"/>
              </a:ext>
            </a:extLst>
          </p:cNvPr>
          <p:cNvSpPr/>
          <p:nvPr/>
        </p:nvSpPr>
        <p:spPr>
          <a:xfrm>
            <a:off x="7425215" y="3755756"/>
            <a:ext cx="1459974" cy="1071389"/>
          </a:xfrm>
          <a:prstGeom prst="wedgeEllipseCallout">
            <a:avLst>
              <a:gd name="adj1" fmla="val -56938"/>
              <a:gd name="adj2" fmla="val -4594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C8F6003-D4EB-4FD3-B438-CF7A6FE24C26}"/>
              </a:ext>
            </a:extLst>
          </p:cNvPr>
          <p:cNvSpPr txBox="1"/>
          <p:nvPr/>
        </p:nvSpPr>
        <p:spPr>
          <a:xfrm>
            <a:off x="428157" y="3708855"/>
            <a:ext cx="1268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身長：</a:t>
            </a:r>
            <a:r>
              <a:rPr lang="en-US" altLang="zh-TW" dirty="0"/>
              <a:t>4cm</a:t>
            </a:r>
          </a:p>
          <a:p>
            <a:r>
              <a:rPr lang="zh-TW" altLang="en-US" dirty="0"/>
              <a:t>尾巴長：</a:t>
            </a:r>
            <a:r>
              <a:rPr lang="en-US" altLang="zh-TW" dirty="0"/>
              <a:t>8cm</a:t>
            </a:r>
          </a:p>
          <a:p>
            <a:r>
              <a:rPr lang="zh-TW" altLang="en-US" dirty="0"/>
              <a:t>體重：</a:t>
            </a:r>
            <a:r>
              <a:rPr lang="en-US" altLang="zh-TW" dirty="0"/>
              <a:t>6g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C48F497-3D7E-457C-801F-3D317613D679}"/>
              </a:ext>
            </a:extLst>
          </p:cNvPr>
          <p:cNvSpPr txBox="1"/>
          <p:nvPr/>
        </p:nvSpPr>
        <p:spPr>
          <a:xfrm>
            <a:off x="7521029" y="4002639"/>
            <a:ext cx="126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身長：</a:t>
            </a:r>
            <a:r>
              <a:rPr lang="en-US" altLang="zh-TW" dirty="0"/>
              <a:t>130cm</a:t>
            </a:r>
          </a:p>
          <a:p>
            <a:r>
              <a:rPr lang="zh-TW" altLang="en-US" dirty="0"/>
              <a:t>體重：</a:t>
            </a:r>
            <a:r>
              <a:rPr lang="en-US" altLang="zh-TW" dirty="0"/>
              <a:t>60kg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build="p"/>
      <p:bldP spid="8" grpId="0"/>
      <p:bldP spid="4" grpId="0" animBg="1"/>
      <p:bldP spid="11" grpId="0"/>
      <p:bldP spid="12" grpId="0" animBg="1"/>
      <p:bldP spid="13" grpId="0"/>
      <p:bldP spid="3" grpId="0" animBg="1"/>
      <p:bldP spid="14" grpId="0" animBg="1"/>
      <p:bldP spid="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2478675" y="5647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意鼠意鼠加分題</a:t>
            </a:r>
            <a:endParaRPr sz="36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1" name="Google Shape;201;p14"/>
          <p:cNvSpPr txBox="1"/>
          <p:nvPr/>
        </p:nvSpPr>
        <p:spPr>
          <a:xfrm>
            <a:off x="2520975" y="1031303"/>
            <a:ext cx="5190899" cy="53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rgbClr val="E800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arela Round"/>
                <a:sym typeface="Varela Round"/>
              </a:rPr>
              <a:t>想想看，有什麼跟「鼠」有關的成語呢</a:t>
            </a:r>
            <a:r>
              <a:rPr lang="en-US" altLang="zh-TW" sz="1800" b="1" dirty="0">
                <a:solidFill>
                  <a:srgbClr val="E800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arela Round"/>
                <a:sym typeface="Varela Round"/>
              </a:rPr>
              <a:t>……</a:t>
            </a:r>
            <a:r>
              <a:rPr lang="zh-TW" altLang="en-US" sz="1800" b="1" dirty="0">
                <a:solidFill>
                  <a:srgbClr val="E800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arela Round"/>
                <a:sym typeface="Varela Round"/>
              </a:rPr>
              <a:t>？</a:t>
            </a:r>
            <a:endParaRPr sz="1800" dirty="0">
              <a:solidFill>
                <a:srgbClr val="617A8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arela Round"/>
              <a:sym typeface="Varela Round"/>
            </a:endParaRPr>
          </a:p>
        </p:txBody>
      </p:sp>
      <p:sp>
        <p:nvSpPr>
          <p:cNvPr id="7" name="Google Shape;203;p14">
            <a:extLst>
              <a:ext uri="{FF2B5EF4-FFF2-40B4-BE49-F238E27FC236}">
                <a16:creationId xmlns:a16="http://schemas.microsoft.com/office/drawing/2014/main" id="{F93418FC-B6A4-4A92-9246-216E477FDA56}"/>
              </a:ext>
            </a:extLst>
          </p:cNvPr>
          <p:cNvSpPr txBox="1"/>
          <p:nvPr/>
        </p:nvSpPr>
        <p:spPr>
          <a:xfrm>
            <a:off x="2735988" y="1851108"/>
            <a:ext cx="1587031" cy="53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</a:rPr>
              <a:t>膽小如鼠</a:t>
            </a:r>
            <a:endParaRPr lang="zh-TW" altLang="en-US" sz="8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lvl="0" algn="ctr">
              <a:spcBef>
                <a:spcPts val="1000"/>
              </a:spcBef>
            </a:pPr>
            <a:endParaRPr sz="8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E1D875B-0FCA-49D9-9A17-641C67944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54" b="38201"/>
          <a:stretch/>
        </p:blipFill>
        <p:spPr>
          <a:xfrm flipH="1">
            <a:off x="7898466" y="4589928"/>
            <a:ext cx="1245534" cy="55357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2E9694A-EF66-4948-B8AE-48D8470AA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24" r="9739" b="13202"/>
          <a:stretch/>
        </p:blipFill>
        <p:spPr>
          <a:xfrm>
            <a:off x="974151" y="3897405"/>
            <a:ext cx="1150483" cy="1246095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BC6EDD14-DF38-43D3-BA66-219F612057D3}"/>
              </a:ext>
            </a:extLst>
          </p:cNvPr>
          <p:cNvSpPr/>
          <p:nvPr/>
        </p:nvSpPr>
        <p:spPr>
          <a:xfrm>
            <a:off x="2735988" y="1672403"/>
            <a:ext cx="1587032" cy="8993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Google Shape;203;p14">
            <a:extLst>
              <a:ext uri="{FF2B5EF4-FFF2-40B4-BE49-F238E27FC236}">
                <a16:creationId xmlns:a16="http://schemas.microsoft.com/office/drawing/2014/main" id="{E3B9C6F9-C907-4768-8E66-41F34EC3B90F}"/>
              </a:ext>
            </a:extLst>
          </p:cNvPr>
          <p:cNvSpPr txBox="1"/>
          <p:nvPr/>
        </p:nvSpPr>
        <p:spPr>
          <a:xfrm>
            <a:off x="2709094" y="3419932"/>
            <a:ext cx="1587031" cy="53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</a:rPr>
              <a:t>貓哭老鼠</a:t>
            </a:r>
            <a:endParaRPr lang="zh-TW" altLang="en-US" b="1" dirty="0"/>
          </a:p>
          <a:p>
            <a:pPr lvl="0" algn="ctr">
              <a:spcBef>
                <a:spcPts val="1000"/>
              </a:spcBef>
            </a:pPr>
            <a:endParaRPr sz="8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5113E531-5F18-4BD0-A1AC-873597043810}"/>
              </a:ext>
            </a:extLst>
          </p:cNvPr>
          <p:cNvSpPr/>
          <p:nvPr/>
        </p:nvSpPr>
        <p:spPr>
          <a:xfrm>
            <a:off x="2709094" y="3241227"/>
            <a:ext cx="1587032" cy="8993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FC1BDAE-4B35-42FC-8479-D762AC3D3704}"/>
              </a:ext>
            </a:extLst>
          </p:cNvPr>
          <p:cNvSpPr txBox="1"/>
          <p:nvPr/>
        </p:nvSpPr>
        <p:spPr>
          <a:xfrm>
            <a:off x="4531938" y="1935203"/>
            <a:ext cx="4364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像老鼠一樣害怕人，比喻膽量極小。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A7CE41-F09D-4C5A-B335-14A99709AAF1}"/>
              </a:ext>
            </a:extLst>
          </p:cNvPr>
          <p:cNvSpPr txBox="1"/>
          <p:nvPr/>
        </p:nvSpPr>
        <p:spPr>
          <a:xfrm>
            <a:off x="4572000" y="3484885"/>
            <a:ext cx="3989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（歇後語）假慈悲。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F707A0D-C37D-4933-9DF8-42D874445E6E}"/>
              </a:ext>
            </a:extLst>
          </p:cNvPr>
          <p:cNvSpPr/>
          <p:nvPr/>
        </p:nvSpPr>
        <p:spPr>
          <a:xfrm>
            <a:off x="2886635" y="1944168"/>
            <a:ext cx="627530" cy="30309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3FCFF27-7CA4-483E-83B1-6CDE89F570FE}"/>
              </a:ext>
            </a:extLst>
          </p:cNvPr>
          <p:cNvSpPr/>
          <p:nvPr/>
        </p:nvSpPr>
        <p:spPr>
          <a:xfrm>
            <a:off x="2904565" y="3533391"/>
            <a:ext cx="295835" cy="30309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0" grpId="0"/>
      <p:bldP spid="11" grpId="0" animBg="1"/>
      <p:bldP spid="4" grpId="0"/>
      <p:bldP spid="13" grpId="0"/>
      <p:bldP spid="3" grpId="0" animBg="1"/>
      <p:bldP spid="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03;p14">
            <a:extLst>
              <a:ext uri="{FF2B5EF4-FFF2-40B4-BE49-F238E27FC236}">
                <a16:creationId xmlns:a16="http://schemas.microsoft.com/office/drawing/2014/main" id="{F93418FC-B6A4-4A92-9246-216E477FDA56}"/>
              </a:ext>
            </a:extLst>
          </p:cNvPr>
          <p:cNvSpPr txBox="1"/>
          <p:nvPr/>
        </p:nvSpPr>
        <p:spPr>
          <a:xfrm>
            <a:off x="2500174" y="882385"/>
            <a:ext cx="1587031" cy="53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</a:rPr>
              <a:t>梧鼠技窮</a:t>
            </a:r>
            <a:endParaRPr sz="8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E1D875B-0FCA-49D9-9A17-641C67944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54" b="38201"/>
          <a:stretch/>
        </p:blipFill>
        <p:spPr>
          <a:xfrm flipH="1">
            <a:off x="7898466" y="4589928"/>
            <a:ext cx="1245534" cy="55357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2E9694A-EF66-4948-B8AE-48D8470AA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24" r="9739" b="13202"/>
          <a:stretch/>
        </p:blipFill>
        <p:spPr>
          <a:xfrm>
            <a:off x="974151" y="3897405"/>
            <a:ext cx="1150483" cy="1246095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BC6EDD14-DF38-43D3-BA66-219F612057D3}"/>
              </a:ext>
            </a:extLst>
          </p:cNvPr>
          <p:cNvSpPr/>
          <p:nvPr/>
        </p:nvSpPr>
        <p:spPr>
          <a:xfrm>
            <a:off x="2500174" y="703680"/>
            <a:ext cx="1587032" cy="8993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Google Shape;203;p14">
            <a:extLst>
              <a:ext uri="{FF2B5EF4-FFF2-40B4-BE49-F238E27FC236}">
                <a16:creationId xmlns:a16="http://schemas.microsoft.com/office/drawing/2014/main" id="{E3B9C6F9-C907-4768-8E66-41F34EC3B90F}"/>
              </a:ext>
            </a:extLst>
          </p:cNvPr>
          <p:cNvSpPr txBox="1"/>
          <p:nvPr/>
        </p:nvSpPr>
        <p:spPr>
          <a:xfrm>
            <a:off x="2500174" y="2358659"/>
            <a:ext cx="1587031" cy="53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</a:rPr>
              <a:t>投鼠忌器</a:t>
            </a:r>
            <a:endParaRPr sz="8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5113E531-5F18-4BD0-A1AC-873597043810}"/>
              </a:ext>
            </a:extLst>
          </p:cNvPr>
          <p:cNvSpPr/>
          <p:nvPr/>
        </p:nvSpPr>
        <p:spPr>
          <a:xfrm>
            <a:off x="2500174" y="2179954"/>
            <a:ext cx="1587032" cy="8993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FC1BDAE-4B35-42FC-8479-D762AC3D3704}"/>
              </a:ext>
            </a:extLst>
          </p:cNvPr>
          <p:cNvSpPr txBox="1"/>
          <p:nvPr/>
        </p:nvSpPr>
        <p:spPr>
          <a:xfrm>
            <a:off x="4296125" y="966480"/>
            <a:ext cx="3989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比喻技能雖多而不精。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A7CE41-F09D-4C5A-B335-14A99709AAF1}"/>
              </a:ext>
            </a:extLst>
          </p:cNvPr>
          <p:cNvSpPr txBox="1"/>
          <p:nvPr/>
        </p:nvSpPr>
        <p:spPr>
          <a:xfrm>
            <a:off x="4363080" y="2423612"/>
            <a:ext cx="447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比喻做事有所顧忌，不敢放手去做。</a:t>
            </a:r>
          </a:p>
        </p:txBody>
      </p:sp>
      <p:sp>
        <p:nvSpPr>
          <p:cNvPr id="14" name="Google Shape;203;p14">
            <a:extLst>
              <a:ext uri="{FF2B5EF4-FFF2-40B4-BE49-F238E27FC236}">
                <a16:creationId xmlns:a16="http://schemas.microsoft.com/office/drawing/2014/main" id="{EC21CD83-F359-4F9C-8036-953669CDD180}"/>
              </a:ext>
            </a:extLst>
          </p:cNvPr>
          <p:cNvSpPr txBox="1"/>
          <p:nvPr/>
        </p:nvSpPr>
        <p:spPr>
          <a:xfrm>
            <a:off x="2521689" y="3858492"/>
            <a:ext cx="1587031" cy="53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</a:rPr>
              <a:t>獐頭鼠目</a:t>
            </a:r>
            <a:endParaRPr sz="8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98B2F7D4-6061-4440-9404-AB7C7C954B23}"/>
              </a:ext>
            </a:extLst>
          </p:cNvPr>
          <p:cNvSpPr/>
          <p:nvPr/>
        </p:nvSpPr>
        <p:spPr>
          <a:xfrm>
            <a:off x="2521689" y="3679787"/>
            <a:ext cx="1587032" cy="8993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BC9B12A-D781-4AF8-AB6D-A8180DC6160E}"/>
              </a:ext>
            </a:extLst>
          </p:cNvPr>
          <p:cNvSpPr txBox="1"/>
          <p:nvPr/>
        </p:nvSpPr>
        <p:spPr>
          <a:xfrm>
            <a:off x="4384595" y="3923445"/>
            <a:ext cx="3989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形容人相貌鄙陋，令人生厭。</a:t>
            </a:r>
          </a:p>
        </p:txBody>
      </p:sp>
      <p:sp>
        <p:nvSpPr>
          <p:cNvPr id="19" name="Google Shape;266;p21">
            <a:extLst>
              <a:ext uri="{FF2B5EF4-FFF2-40B4-BE49-F238E27FC236}">
                <a16:creationId xmlns:a16="http://schemas.microsoft.com/office/drawing/2014/main" id="{A82FB3F3-6076-4460-9983-D3892B12A871}"/>
              </a:ext>
            </a:extLst>
          </p:cNvPr>
          <p:cNvSpPr txBox="1">
            <a:spLocks/>
          </p:cNvSpPr>
          <p:nvPr/>
        </p:nvSpPr>
        <p:spPr>
          <a:xfrm>
            <a:off x="6686865" y="4707474"/>
            <a:ext cx="1482984" cy="436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zh-TW" altLang="en-US" sz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教育部國語辭典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9CA2E9A-F1BE-48F0-997D-8BF3D110D614}"/>
              </a:ext>
            </a:extLst>
          </p:cNvPr>
          <p:cNvSpPr/>
          <p:nvPr/>
        </p:nvSpPr>
        <p:spPr>
          <a:xfrm>
            <a:off x="3593054" y="999597"/>
            <a:ext cx="295604" cy="30309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77776F1-F4D3-4011-ACDF-EA397340E239}"/>
              </a:ext>
            </a:extLst>
          </p:cNvPr>
          <p:cNvSpPr/>
          <p:nvPr/>
        </p:nvSpPr>
        <p:spPr>
          <a:xfrm>
            <a:off x="3593054" y="2458514"/>
            <a:ext cx="295604" cy="30309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18BB9F2-C951-4457-8864-426D0C6A2CA5}"/>
              </a:ext>
            </a:extLst>
          </p:cNvPr>
          <p:cNvSpPr/>
          <p:nvPr/>
        </p:nvSpPr>
        <p:spPr>
          <a:xfrm>
            <a:off x="2691205" y="3958018"/>
            <a:ext cx="295604" cy="30309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70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10" grpId="0"/>
      <p:bldP spid="11" grpId="0" animBg="1"/>
      <p:bldP spid="4" grpId="0"/>
      <p:bldP spid="13" grpId="0"/>
      <p:bldP spid="14" grpId="0"/>
      <p:bldP spid="15" grpId="0" animBg="1"/>
      <p:bldP spid="16" grpId="0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3;p21">
            <a:extLst>
              <a:ext uri="{FF2B5EF4-FFF2-40B4-BE49-F238E27FC236}">
                <a16:creationId xmlns:a16="http://schemas.microsoft.com/office/drawing/2014/main" id="{C856320B-05BB-45FF-9301-7B960B55C36F}"/>
              </a:ext>
            </a:extLst>
          </p:cNvPr>
          <p:cNvSpPr txBox="1">
            <a:spLocks/>
          </p:cNvSpPr>
          <p:nvPr/>
        </p:nvSpPr>
        <p:spPr>
          <a:xfrm>
            <a:off x="1214652" y="196125"/>
            <a:ext cx="6571951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鼠於各地區的文化與事件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9430A8C-4110-4906-804D-C7F9F66D1FDA}"/>
              </a:ext>
            </a:extLst>
          </p:cNvPr>
          <p:cNvSpPr txBox="1"/>
          <p:nvPr/>
        </p:nvSpPr>
        <p:spPr>
          <a:xfrm>
            <a:off x="4313377" y="4061142"/>
            <a:ext cx="1290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accent4">
                    <a:lumMod val="75000"/>
                  </a:schemeClr>
                </a:solidFill>
              </a:rPr>
              <a:t>歐洲 </a:t>
            </a:r>
            <a:r>
              <a:rPr lang="en-US" altLang="zh-TW" sz="1800" b="1" dirty="0">
                <a:solidFill>
                  <a:schemeClr val="accent4">
                    <a:lumMod val="75000"/>
                  </a:schemeClr>
                </a:solidFill>
              </a:rPr>
              <a:t>(Europe)</a:t>
            </a:r>
            <a:endParaRPr lang="zh-TW" altLang="en-U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85F5331-9875-4575-86AB-5E5D2779CB5B}"/>
              </a:ext>
            </a:extLst>
          </p:cNvPr>
          <p:cNvSpPr txBox="1"/>
          <p:nvPr/>
        </p:nvSpPr>
        <p:spPr>
          <a:xfrm>
            <a:off x="4166483" y="3082117"/>
            <a:ext cx="129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accent4">
                    <a:lumMod val="75000"/>
                  </a:schemeClr>
                </a:solidFill>
              </a:rPr>
              <a:t>天竺鼠節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B15C63A-EC0E-46AA-8593-EC38CBA48A6F}"/>
              </a:ext>
            </a:extLst>
          </p:cNvPr>
          <p:cNvSpPr txBox="1"/>
          <p:nvPr/>
        </p:nvSpPr>
        <p:spPr>
          <a:xfrm>
            <a:off x="7141144" y="4061143"/>
            <a:ext cx="1290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accent4">
                    <a:lumMod val="75000"/>
                  </a:schemeClr>
                </a:solidFill>
              </a:rPr>
              <a:t>印度</a:t>
            </a:r>
            <a:endParaRPr lang="en-US" altLang="zh-TW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altLang="zh-TW" sz="1800" b="1" dirty="0">
                <a:solidFill>
                  <a:schemeClr val="accent4">
                    <a:lumMod val="75000"/>
                  </a:schemeClr>
                </a:solidFill>
              </a:rPr>
              <a:t>(India)</a:t>
            </a:r>
            <a:endParaRPr lang="zh-TW" altLang="en-U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「Karni Mata Temple」的圖片搜尋結果">
            <a:extLst>
              <a:ext uri="{FF2B5EF4-FFF2-40B4-BE49-F238E27FC236}">
                <a16:creationId xmlns:a16="http://schemas.microsoft.com/office/drawing/2014/main" id="{9A6B26EB-BD00-4F9D-9287-C0B30FF6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1" y="1358508"/>
            <a:ext cx="2678093" cy="16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66;p21">
            <a:extLst>
              <a:ext uri="{FF2B5EF4-FFF2-40B4-BE49-F238E27FC236}">
                <a16:creationId xmlns:a16="http://schemas.microsoft.com/office/drawing/2014/main" id="{DEAED74D-CE97-4A3D-9E72-EB8643E066A1}"/>
              </a:ext>
            </a:extLst>
          </p:cNvPr>
          <p:cNvSpPr txBox="1">
            <a:spLocks/>
          </p:cNvSpPr>
          <p:nvPr/>
        </p:nvSpPr>
        <p:spPr>
          <a:xfrm>
            <a:off x="6589061" y="4707474"/>
            <a:ext cx="2608729" cy="436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TW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國語日報週刊</a:t>
            </a:r>
            <a:r>
              <a:rPr lang="en-US" altLang="zh-TW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》1293</a:t>
            </a:r>
            <a:r>
              <a:rPr lang="zh-TW" altLang="en-US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期第</a:t>
            </a:r>
            <a:r>
              <a:rPr lang="en-US" altLang="zh-TW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</a:p>
        </p:txBody>
      </p:sp>
      <p:pic>
        <p:nvPicPr>
          <p:cNvPr id="2052" name="Picture 4" descr="「guinea pig festival」的圖片搜尋結果">
            <a:extLst>
              <a:ext uri="{FF2B5EF4-FFF2-40B4-BE49-F238E27FC236}">
                <a16:creationId xmlns:a16="http://schemas.microsoft.com/office/drawing/2014/main" id="{83D316C7-1486-4B72-9D24-CCDB81C6E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1"/>
          <a:stretch/>
        </p:blipFill>
        <p:spPr bwMode="auto">
          <a:xfrm>
            <a:off x="3543883" y="1358507"/>
            <a:ext cx="2536119" cy="165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「black death」的圖片搜尋結果">
            <a:extLst>
              <a:ext uri="{FF2B5EF4-FFF2-40B4-BE49-F238E27FC236}">
                <a16:creationId xmlns:a16="http://schemas.microsoft.com/office/drawing/2014/main" id="{B4D1FD92-38CE-48AC-AD45-2748A820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921" y="117846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7A494F46-BD70-4E2C-9E92-788A10A6DD82}"/>
              </a:ext>
            </a:extLst>
          </p:cNvPr>
          <p:cNvSpPr txBox="1"/>
          <p:nvPr/>
        </p:nvSpPr>
        <p:spPr>
          <a:xfrm>
            <a:off x="489871" y="3082118"/>
            <a:ext cx="254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accent4">
                    <a:lumMod val="75000"/>
                  </a:schemeClr>
                </a:solidFill>
              </a:rPr>
              <a:t>克勒尼瑪塔神廟（鼠廟）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BCD348F-5ECA-43CC-978D-2ACB1B49A93E}"/>
              </a:ext>
            </a:extLst>
          </p:cNvPr>
          <p:cNvSpPr txBox="1"/>
          <p:nvPr/>
        </p:nvSpPr>
        <p:spPr>
          <a:xfrm>
            <a:off x="7141144" y="3123717"/>
            <a:ext cx="129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accent4">
                    <a:lumMod val="75000"/>
                  </a:schemeClr>
                </a:solidFill>
              </a:rPr>
              <a:t>黑死病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4E64399-C4EF-493F-B939-284E8670D3E2}"/>
              </a:ext>
            </a:extLst>
          </p:cNvPr>
          <p:cNvSpPr txBox="1"/>
          <p:nvPr/>
        </p:nvSpPr>
        <p:spPr>
          <a:xfrm>
            <a:off x="1214652" y="4061141"/>
            <a:ext cx="1290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accent4">
                    <a:lumMod val="75000"/>
                  </a:schemeClr>
                </a:solidFill>
              </a:rPr>
              <a:t>秘魯 </a:t>
            </a:r>
            <a:endParaRPr lang="en-US" altLang="zh-TW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altLang="zh-TW" sz="1800" b="1" dirty="0">
                <a:solidFill>
                  <a:schemeClr val="accent4">
                    <a:lumMod val="75000"/>
                  </a:schemeClr>
                </a:solidFill>
              </a:rPr>
              <a:t>(Peru)</a:t>
            </a:r>
            <a:endParaRPr lang="zh-TW" altLang="en-U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DCD26BB-1D99-4991-9349-78933CF15A6C}"/>
              </a:ext>
            </a:extLst>
          </p:cNvPr>
          <p:cNvSpPr txBox="1"/>
          <p:nvPr/>
        </p:nvSpPr>
        <p:spPr>
          <a:xfrm>
            <a:off x="1252347" y="828985"/>
            <a:ext cx="588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accent4">
                    <a:lumMod val="50000"/>
                  </a:schemeClr>
                </a:solidFill>
              </a:rPr>
              <a:t>連連看，把各地區相對應的特色或事件連起來。</a:t>
            </a: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F2013BEB-3502-4AA1-86F3-89185FD86C43}"/>
              </a:ext>
            </a:extLst>
          </p:cNvPr>
          <p:cNvCxnSpPr>
            <a:stCxn id="11" idx="2"/>
            <a:endCxn id="26" idx="0"/>
          </p:cNvCxnSpPr>
          <p:nvPr/>
        </p:nvCxnSpPr>
        <p:spPr>
          <a:xfrm flipH="1">
            <a:off x="1860111" y="3451449"/>
            <a:ext cx="2951831" cy="609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6017B60C-F502-4093-9B96-DA5CAEC22C02}"/>
              </a:ext>
            </a:extLst>
          </p:cNvPr>
          <p:cNvCxnSpPr/>
          <p:nvPr/>
        </p:nvCxnSpPr>
        <p:spPr>
          <a:xfrm flipH="1">
            <a:off x="4977517" y="3469771"/>
            <a:ext cx="2951831" cy="609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6DF55517-8BA1-4A12-A808-C0D4EFDE97C6}"/>
              </a:ext>
            </a:extLst>
          </p:cNvPr>
          <p:cNvCxnSpPr>
            <a:cxnSpLocks/>
            <a:stCxn id="18" idx="0"/>
            <a:endCxn id="24" idx="2"/>
          </p:cNvCxnSpPr>
          <p:nvPr/>
        </p:nvCxnSpPr>
        <p:spPr>
          <a:xfrm flipH="1" flipV="1">
            <a:off x="1763605" y="3451450"/>
            <a:ext cx="6022998" cy="6096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3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"/>
          <p:cNvSpPr txBox="1">
            <a:spLocks noGrp="1"/>
          </p:cNvSpPr>
          <p:nvPr>
            <p:ph type="subTitle" idx="4294967295"/>
          </p:nvPr>
        </p:nvSpPr>
        <p:spPr>
          <a:xfrm>
            <a:off x="1275150" y="752977"/>
            <a:ext cx="6593700" cy="19633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zh-TW" altLang="en-US" sz="5400" b="1" dirty="0">
                <a:solidFill>
                  <a:srgbClr val="00AC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勤洗手，</a:t>
            </a:r>
            <a:endParaRPr lang="en-US" altLang="zh-TW" sz="5400" b="1" dirty="0">
              <a:solidFill>
                <a:srgbClr val="00ACC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rgbClr val="00AC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病毒不會找上我。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2B5F9F9-909B-40E8-8052-8A854B766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1" r="5033" b="12679"/>
          <a:stretch/>
        </p:blipFill>
        <p:spPr>
          <a:xfrm flipH="1">
            <a:off x="2085636" y="3102256"/>
            <a:ext cx="1512352" cy="14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9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新型冠狀病毒防疫 部長篇(2020製)">
            <a:hlinkClick r:id="" action="ppaction://media"/>
            <a:extLst>
              <a:ext uri="{FF2B5EF4-FFF2-40B4-BE49-F238E27FC236}">
                <a16:creationId xmlns:a16="http://schemas.microsoft.com/office/drawing/2014/main" id="{C86329AD-F09E-41AE-BD26-898180CA87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314" y="240926"/>
            <a:ext cx="8287372" cy="466164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EB4DDC2-6892-41D6-8997-19F44A3F8B67}"/>
              </a:ext>
            </a:extLst>
          </p:cNvPr>
          <p:cNvSpPr txBox="1"/>
          <p:nvPr/>
        </p:nvSpPr>
        <p:spPr>
          <a:xfrm>
            <a:off x="5289177" y="4902573"/>
            <a:ext cx="439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dirty="0">
                <a:solidFill>
                  <a:schemeClr val="accent4">
                    <a:lumMod val="75000"/>
                  </a:schemeClr>
                </a:solidFill>
              </a:rPr>
              <a:t>影片來源：衛生福利部疾病管制署 </a:t>
            </a:r>
            <a:r>
              <a:rPr lang="en-US" altLang="zh-TW" sz="1100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altLang="zh-TW" sz="1100" dirty="0">
                <a:solidFill>
                  <a:schemeClr val="accent4">
                    <a:lumMod val="75000"/>
                  </a:schemeClr>
                </a:solidFill>
                <a:hlinkClick r:id="rId5"/>
              </a:rPr>
              <a:t>https://reurl.cc/4gE9YL</a:t>
            </a:r>
            <a:r>
              <a:rPr lang="en-US" altLang="zh-TW" sz="11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endParaRPr lang="zh-TW" altLang="en-US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>
            <a:spLocks noGrp="1"/>
          </p:cNvSpPr>
          <p:nvPr>
            <p:ph type="ctrTitle" idx="4294967295"/>
          </p:nvPr>
        </p:nvSpPr>
        <p:spPr>
          <a:xfrm>
            <a:off x="685800" y="489648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祝福各位大小朋友</a:t>
            </a:r>
            <a:endParaRPr sz="4800" b="1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4" name="Google Shape;434;p37"/>
          <p:cNvSpPr txBox="1">
            <a:spLocks noGrp="1"/>
          </p:cNvSpPr>
          <p:nvPr>
            <p:ph type="subTitle" idx="4294967295"/>
          </p:nvPr>
        </p:nvSpPr>
        <p:spPr>
          <a:xfrm>
            <a:off x="1275150" y="3167615"/>
            <a:ext cx="65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zh-TW" altLang="en-US" sz="3600" b="1" dirty="0">
                <a:solidFill>
                  <a:srgbClr val="00AC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鼠不盡的歡樂，</a:t>
            </a:r>
          </a:p>
          <a:p>
            <a:pPr marL="0" lvl="0" indent="0" algn="ctr">
              <a:buNone/>
            </a:pPr>
            <a:r>
              <a:rPr lang="zh-TW" altLang="en-US" sz="3600" b="1" dirty="0">
                <a:solidFill>
                  <a:srgbClr val="00ACC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鼠不盡的幸福。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9A2C24C-4CF6-4B00-8165-3D8C42E57B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2" r="7299" b="22440"/>
          <a:stretch/>
        </p:blipFill>
        <p:spPr>
          <a:xfrm>
            <a:off x="3667265" y="1781002"/>
            <a:ext cx="1339670" cy="12550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3FF4B1-9EDB-445D-BDF3-9AFD2B636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7847" y="2936092"/>
            <a:ext cx="1700400" cy="687737"/>
          </a:xfrm>
        </p:spPr>
        <p:txBody>
          <a:bodyPr/>
          <a:lstStyle/>
          <a:p>
            <a:pPr marL="139700" indent="0">
              <a:buNone/>
            </a:pPr>
            <a:r>
              <a:rPr lang="en-US" altLang="zh-TW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武漢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D19A50-733F-484C-BE02-0D5BCC24F06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35625" y="4706800"/>
            <a:ext cx="469800" cy="3915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sp>
        <p:nvSpPr>
          <p:cNvPr id="7" name="文字版面配置區 4">
            <a:extLst>
              <a:ext uri="{FF2B5EF4-FFF2-40B4-BE49-F238E27FC236}">
                <a16:creationId xmlns:a16="http://schemas.microsoft.com/office/drawing/2014/main" id="{917F36A5-A403-4808-989F-584739BFC983}"/>
              </a:ext>
            </a:extLst>
          </p:cNvPr>
          <p:cNvSpPr txBox="1">
            <a:spLocks/>
          </p:cNvSpPr>
          <p:nvPr/>
        </p:nvSpPr>
        <p:spPr>
          <a:xfrm>
            <a:off x="2725665" y="2006540"/>
            <a:ext cx="5485606" cy="66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2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新型冠狀病毒肺炎」是從哪個城市開始散播？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7EE0CC6-3EDD-4CB6-B399-FF98CE8FF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843" y="1275753"/>
            <a:ext cx="6087782" cy="687737"/>
          </a:xfrm>
        </p:spPr>
        <p:txBody>
          <a:bodyPr/>
          <a:lstStyle/>
          <a:p>
            <a:r>
              <a:rPr lang="zh-TW" altLang="en-US" sz="2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en-US" altLang="zh-TW" sz="2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2019</a:t>
            </a:r>
            <a:r>
              <a:rPr lang="zh-TW" altLang="en-US" sz="2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新型冠狀病毒肺炎」擴散，造成人心惶惶。</a:t>
            </a:r>
            <a:r>
              <a:rPr lang="en-US" altLang="zh-TW" sz="2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請問：</a:t>
            </a:r>
          </a:p>
        </p:txBody>
      </p:sp>
      <p:sp>
        <p:nvSpPr>
          <p:cNvPr id="9" name="Google Shape;200;p14">
            <a:extLst>
              <a:ext uri="{FF2B5EF4-FFF2-40B4-BE49-F238E27FC236}">
                <a16:creationId xmlns:a16="http://schemas.microsoft.com/office/drawing/2014/main" id="{FD8131D2-8B9C-4F70-B821-F2DA79F000BC}"/>
              </a:ext>
            </a:extLst>
          </p:cNvPr>
          <p:cNvSpPr txBox="1">
            <a:spLocks/>
          </p:cNvSpPr>
          <p:nvPr/>
        </p:nvSpPr>
        <p:spPr>
          <a:xfrm>
            <a:off x="2547843" y="512177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鼠你最清楚</a:t>
            </a:r>
          </a:p>
        </p:txBody>
      </p:sp>
      <p:sp>
        <p:nvSpPr>
          <p:cNvPr id="10" name="文字版面配置區 2">
            <a:extLst>
              <a:ext uri="{FF2B5EF4-FFF2-40B4-BE49-F238E27FC236}">
                <a16:creationId xmlns:a16="http://schemas.microsoft.com/office/drawing/2014/main" id="{CD370447-F7FE-4158-BF88-D9362DBD0819}"/>
              </a:ext>
            </a:extLst>
          </p:cNvPr>
          <p:cNvSpPr txBox="1">
            <a:spLocks/>
          </p:cNvSpPr>
          <p:nvPr/>
        </p:nvSpPr>
        <p:spPr>
          <a:xfrm>
            <a:off x="3247847" y="3742915"/>
            <a:ext cx="1700400" cy="68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139700" indent="0">
              <a:buFont typeface="Varela Round"/>
              <a:buNone/>
            </a:pPr>
            <a:r>
              <a:rPr lang="en-US" altLang="zh-TW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漢城</a:t>
            </a:r>
          </a:p>
        </p:txBody>
      </p:sp>
      <p:sp>
        <p:nvSpPr>
          <p:cNvPr id="11" name="文字版面配置區 2">
            <a:extLst>
              <a:ext uri="{FF2B5EF4-FFF2-40B4-BE49-F238E27FC236}">
                <a16:creationId xmlns:a16="http://schemas.microsoft.com/office/drawing/2014/main" id="{FF766D33-084A-4FEE-BB3C-69C399507D5E}"/>
              </a:ext>
            </a:extLst>
          </p:cNvPr>
          <p:cNvSpPr txBox="1">
            <a:spLocks/>
          </p:cNvSpPr>
          <p:nvPr/>
        </p:nvSpPr>
        <p:spPr>
          <a:xfrm>
            <a:off x="5302557" y="2936091"/>
            <a:ext cx="1700400" cy="68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139700" indent="0">
              <a:buFont typeface="Varela Round"/>
              <a:buNone/>
            </a:pPr>
            <a:r>
              <a:rPr lang="en-US" altLang="zh-TW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北京</a:t>
            </a:r>
          </a:p>
        </p:txBody>
      </p:sp>
      <p:sp>
        <p:nvSpPr>
          <p:cNvPr id="12" name="文字版面配置區 2">
            <a:extLst>
              <a:ext uri="{FF2B5EF4-FFF2-40B4-BE49-F238E27FC236}">
                <a16:creationId xmlns:a16="http://schemas.microsoft.com/office/drawing/2014/main" id="{87D242FD-EF88-4072-AA87-0A348FF23EC7}"/>
              </a:ext>
            </a:extLst>
          </p:cNvPr>
          <p:cNvSpPr txBox="1">
            <a:spLocks/>
          </p:cNvSpPr>
          <p:nvPr/>
        </p:nvSpPr>
        <p:spPr>
          <a:xfrm>
            <a:off x="5302557" y="3742915"/>
            <a:ext cx="1700400" cy="68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139700" indent="0">
              <a:buFont typeface="Varela Round"/>
              <a:buNone/>
            </a:pPr>
            <a:r>
              <a:rPr lang="en-US" altLang="zh-TW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上海</a:t>
            </a:r>
          </a:p>
        </p:txBody>
      </p:sp>
      <p:sp>
        <p:nvSpPr>
          <p:cNvPr id="13" name="文字版面配置區 2">
            <a:extLst>
              <a:ext uri="{FF2B5EF4-FFF2-40B4-BE49-F238E27FC236}">
                <a16:creationId xmlns:a16="http://schemas.microsoft.com/office/drawing/2014/main" id="{B01EEDD2-50D8-4DE8-891A-C5BBF5C99F8B}"/>
              </a:ext>
            </a:extLst>
          </p:cNvPr>
          <p:cNvSpPr txBox="1">
            <a:spLocks/>
          </p:cNvSpPr>
          <p:nvPr/>
        </p:nvSpPr>
        <p:spPr>
          <a:xfrm>
            <a:off x="3163911" y="2893042"/>
            <a:ext cx="1700400" cy="68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139700" indent="0">
              <a:buFont typeface="Varela Round"/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武漢</a:t>
            </a:r>
          </a:p>
        </p:txBody>
      </p:sp>
    </p:spTree>
    <p:extLst>
      <p:ext uri="{BB962C8B-B14F-4D97-AF65-F5344CB8AC3E}">
        <p14:creationId xmlns:p14="http://schemas.microsoft.com/office/powerpoint/2010/main" val="27709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 build="p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6BEDA5F-36F8-4F97-AA1F-1CCBA465CDA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365365" y="1159350"/>
            <a:ext cx="5485606" cy="976972"/>
          </a:xfrm>
        </p:spPr>
        <p:txBody>
          <a:bodyPr/>
          <a:lstStyle/>
          <a:p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武漢肺炎的病徵有哪些？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D39EA68-9D6A-46A3-A5CE-837772012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7" r="8692" b="16010"/>
          <a:stretch/>
        </p:blipFill>
        <p:spPr>
          <a:xfrm>
            <a:off x="7967624" y="4001997"/>
            <a:ext cx="826398" cy="832735"/>
          </a:xfrm>
          <a:prstGeom prst="rect">
            <a:avLst/>
          </a:prstGeom>
        </p:spPr>
      </p:pic>
      <p:sp>
        <p:nvSpPr>
          <p:cNvPr id="15" name="橢圓 14">
            <a:extLst>
              <a:ext uri="{FF2B5EF4-FFF2-40B4-BE49-F238E27FC236}">
                <a16:creationId xmlns:a16="http://schemas.microsoft.com/office/drawing/2014/main" id="{B43FE9B6-78C3-4616-84FB-993C88A130CA}"/>
              </a:ext>
            </a:extLst>
          </p:cNvPr>
          <p:cNvSpPr/>
          <p:nvPr/>
        </p:nvSpPr>
        <p:spPr>
          <a:xfrm>
            <a:off x="2983050" y="1884365"/>
            <a:ext cx="1095594" cy="10955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804BDB6-4A3F-47F8-A8ED-94F5358F92A3}"/>
              </a:ext>
            </a:extLst>
          </p:cNvPr>
          <p:cNvSpPr txBox="1"/>
          <p:nvPr/>
        </p:nvSpPr>
        <p:spPr>
          <a:xfrm>
            <a:off x="3140757" y="2193141"/>
            <a:ext cx="93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發燒</a:t>
            </a: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1A535744-2931-4EA9-9DB1-2D845313DCAA}"/>
              </a:ext>
            </a:extLst>
          </p:cNvPr>
          <p:cNvSpPr/>
          <p:nvPr/>
        </p:nvSpPr>
        <p:spPr>
          <a:xfrm>
            <a:off x="4337826" y="1878057"/>
            <a:ext cx="1095594" cy="10955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106786D-B1AC-4B5A-8668-459031B07F59}"/>
              </a:ext>
            </a:extLst>
          </p:cNvPr>
          <p:cNvSpPr txBox="1"/>
          <p:nvPr/>
        </p:nvSpPr>
        <p:spPr>
          <a:xfrm>
            <a:off x="4508936" y="2000467"/>
            <a:ext cx="93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呼吸困難</a:t>
            </a: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0AAC81D6-0272-40E3-971D-B500464B1600}"/>
              </a:ext>
            </a:extLst>
          </p:cNvPr>
          <p:cNvSpPr/>
          <p:nvPr/>
        </p:nvSpPr>
        <p:spPr>
          <a:xfrm>
            <a:off x="5692602" y="1876179"/>
            <a:ext cx="1095594" cy="10955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79AE62B-14E8-4AB2-9E0A-DCC469557E97}"/>
              </a:ext>
            </a:extLst>
          </p:cNvPr>
          <p:cNvSpPr txBox="1"/>
          <p:nvPr/>
        </p:nvSpPr>
        <p:spPr>
          <a:xfrm>
            <a:off x="5847195" y="2008477"/>
            <a:ext cx="93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全身抽搐</a:t>
            </a:r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1A51521D-292E-4AA5-850B-53C2371B118C}"/>
              </a:ext>
            </a:extLst>
          </p:cNvPr>
          <p:cNvSpPr/>
          <p:nvPr/>
        </p:nvSpPr>
        <p:spPr>
          <a:xfrm>
            <a:off x="7036195" y="1876179"/>
            <a:ext cx="1095594" cy="10955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4B44967-F764-40C9-80A0-1AA3B13CF737}"/>
              </a:ext>
            </a:extLst>
          </p:cNvPr>
          <p:cNvSpPr txBox="1"/>
          <p:nvPr/>
        </p:nvSpPr>
        <p:spPr>
          <a:xfrm>
            <a:off x="7196122" y="2000290"/>
            <a:ext cx="93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喉嚨不適</a:t>
            </a: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id="{96E78B0F-3264-4741-9B9E-E109DADCB31F}"/>
              </a:ext>
            </a:extLst>
          </p:cNvPr>
          <p:cNvSpPr/>
          <p:nvPr/>
        </p:nvSpPr>
        <p:spPr>
          <a:xfrm>
            <a:off x="3207169" y="3229070"/>
            <a:ext cx="1095594" cy="10955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33ED65F-307E-49AC-A1A8-A9BC9596EA3B}"/>
              </a:ext>
            </a:extLst>
          </p:cNvPr>
          <p:cNvSpPr txBox="1"/>
          <p:nvPr/>
        </p:nvSpPr>
        <p:spPr>
          <a:xfrm>
            <a:off x="3379973" y="3361368"/>
            <a:ext cx="93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嘴唇發紫</a:t>
            </a:r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35C296F9-170F-4571-B540-60DC044C3384}"/>
              </a:ext>
            </a:extLst>
          </p:cNvPr>
          <p:cNvSpPr/>
          <p:nvPr/>
        </p:nvSpPr>
        <p:spPr>
          <a:xfrm>
            <a:off x="4740134" y="3229070"/>
            <a:ext cx="1095594" cy="10955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45CBA71-9A89-42D3-97ED-5C2D405158D0}"/>
              </a:ext>
            </a:extLst>
          </p:cNvPr>
          <p:cNvSpPr txBox="1"/>
          <p:nvPr/>
        </p:nvSpPr>
        <p:spPr>
          <a:xfrm>
            <a:off x="4892620" y="3513398"/>
            <a:ext cx="935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咳嗽</a:t>
            </a: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D3435022-2B5B-4F15-B93C-792AE177191B}"/>
              </a:ext>
            </a:extLst>
          </p:cNvPr>
          <p:cNvSpPr/>
          <p:nvPr/>
        </p:nvSpPr>
        <p:spPr>
          <a:xfrm>
            <a:off x="6084840" y="3264929"/>
            <a:ext cx="1095594" cy="10955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283F94B-06E2-4289-A2EA-F0D5C543AFB1}"/>
              </a:ext>
            </a:extLst>
          </p:cNvPr>
          <p:cNvSpPr txBox="1"/>
          <p:nvPr/>
        </p:nvSpPr>
        <p:spPr>
          <a:xfrm>
            <a:off x="6265152" y="3405414"/>
            <a:ext cx="935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兩眼無神</a:t>
            </a:r>
          </a:p>
        </p:txBody>
      </p:sp>
    </p:spTree>
    <p:extLst>
      <p:ext uri="{BB962C8B-B14F-4D97-AF65-F5344CB8AC3E}">
        <p14:creationId xmlns:p14="http://schemas.microsoft.com/office/powerpoint/2010/main" val="351682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 animBg="1"/>
      <p:bldP spid="20" grpId="0"/>
      <p:bldP spid="21" grpId="0" animBg="1"/>
      <p:bldP spid="21" grpId="1" animBg="1"/>
      <p:bldP spid="22" grpId="0"/>
      <p:bldP spid="22" grpId="1"/>
      <p:bldP spid="23" grpId="0" animBg="1"/>
      <p:bldP spid="24" grpId="0"/>
      <p:bldP spid="25" grpId="0" animBg="1"/>
      <p:bldP spid="25" grpId="1" animBg="1"/>
      <p:bldP spid="26" grpId="0"/>
      <p:bldP spid="26" grpId="1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448CB4-BA6D-4A41-91AB-FA020056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B6C3116-4743-4B5D-BDD4-C4C1786D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1398" y="2627897"/>
            <a:ext cx="2664975" cy="1657053"/>
          </a:xfrm>
        </p:spPr>
        <p:txBody>
          <a:bodyPr/>
          <a:lstStyle/>
          <a:p>
            <a:pPr marL="114300" indent="0">
              <a:buNone/>
            </a:pP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*武漢肺炎潛伏期長達</a:t>
            </a: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天，有的病患甚至完全沒有發燒症狀。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08BDC7-AB25-4433-AB16-D6A853503CF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72437" y="909050"/>
            <a:ext cx="5485605" cy="3375900"/>
          </a:xfrm>
        </p:spPr>
        <p:txBody>
          <a:bodyPr/>
          <a:lstStyle/>
          <a:p>
            <a:r>
              <a:rPr lang="en-US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是非題</a:t>
            </a:r>
            <a:r>
              <a:rPr lang="en-US" altLang="zh-TW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即使沒有發燒、呼吸困難等，武漢肺炎還是具有傳播性。</a:t>
            </a:r>
          </a:p>
          <a:p>
            <a:endParaRPr lang="zh-TW" altLang="en-US" dirty="0"/>
          </a:p>
        </p:txBody>
      </p:sp>
      <p:sp>
        <p:nvSpPr>
          <p:cNvPr id="7" name="文字版面配置區 4">
            <a:extLst>
              <a:ext uri="{FF2B5EF4-FFF2-40B4-BE49-F238E27FC236}">
                <a16:creationId xmlns:a16="http://schemas.microsoft.com/office/drawing/2014/main" id="{BD9F045F-B588-4C9E-B73A-740CF12079AA}"/>
              </a:ext>
            </a:extLst>
          </p:cNvPr>
          <p:cNvSpPr txBox="1">
            <a:spLocks/>
          </p:cNvSpPr>
          <p:nvPr/>
        </p:nvSpPr>
        <p:spPr>
          <a:xfrm>
            <a:off x="2365365" y="1159350"/>
            <a:ext cx="5485606" cy="97697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03EFA76C-2FD8-4D82-A1F6-BDA46C81F35A}"/>
              </a:ext>
            </a:extLst>
          </p:cNvPr>
          <p:cNvSpPr/>
          <p:nvPr/>
        </p:nvSpPr>
        <p:spPr>
          <a:xfrm>
            <a:off x="4360712" y="2288371"/>
            <a:ext cx="1494911" cy="1494911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Google Shape;266;p21">
            <a:extLst>
              <a:ext uri="{FF2B5EF4-FFF2-40B4-BE49-F238E27FC236}">
                <a16:creationId xmlns:a16="http://schemas.microsoft.com/office/drawing/2014/main" id="{AC44745F-CF09-4CAD-8E16-2CB006E08DB1}"/>
              </a:ext>
            </a:extLst>
          </p:cNvPr>
          <p:cNvSpPr txBox="1">
            <a:spLocks/>
          </p:cNvSpPr>
          <p:nvPr/>
        </p:nvSpPr>
        <p:spPr>
          <a:xfrm>
            <a:off x="6967732" y="4707474"/>
            <a:ext cx="2176268" cy="436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TW" sz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中學生報</a:t>
            </a:r>
            <a:r>
              <a:rPr lang="en-US" altLang="zh-TW" sz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》374</a:t>
            </a:r>
            <a:r>
              <a:rPr lang="zh-TW" altLang="en-US" sz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期第</a:t>
            </a:r>
            <a:r>
              <a:rPr lang="en-US" altLang="zh-TW" sz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2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</a:p>
        </p:txBody>
      </p:sp>
    </p:spTree>
    <p:extLst>
      <p:ext uri="{BB962C8B-B14F-4D97-AF65-F5344CB8AC3E}">
        <p14:creationId xmlns:p14="http://schemas.microsoft.com/office/powerpoint/2010/main" val="17345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715BBAF-A165-40AA-98FF-DBF110DDCD5D}"/>
              </a:ext>
            </a:extLst>
          </p:cNvPr>
          <p:cNvSpPr txBox="1"/>
          <p:nvPr/>
        </p:nvSpPr>
        <p:spPr>
          <a:xfrm>
            <a:off x="2888328" y="1522833"/>
            <a:ext cx="2711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</a:rPr>
              <a:t>出入公共場所需戴口罩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</a:rPr>
              <a:t>勤用酒精消毒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</a:rPr>
              <a:t>去聽演唱會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</a:rPr>
              <a:t>去日本、泰國等地旅遊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</a:rPr>
              <a:t>撥打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</a:rPr>
              <a:t>1922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</a:rPr>
              <a:t>防疫專線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文字版面配置區 4">
            <a:extLst>
              <a:ext uri="{FF2B5EF4-FFF2-40B4-BE49-F238E27FC236}">
                <a16:creationId xmlns:a16="http://schemas.microsoft.com/office/drawing/2014/main" id="{56C06ECB-B779-40DB-9683-E868ED37F9D4}"/>
              </a:ext>
            </a:extLst>
          </p:cNvPr>
          <p:cNvSpPr txBox="1">
            <a:spLocks/>
          </p:cNvSpPr>
          <p:nvPr/>
        </p:nvSpPr>
        <p:spPr>
          <a:xfrm>
            <a:off x="2262399" y="617527"/>
            <a:ext cx="6366928" cy="57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請勾選出至少三個預防武漢肺炎的方法。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72F0392-BD0D-46E7-9D00-ABDB9BE745DD}"/>
              </a:ext>
            </a:extLst>
          </p:cNvPr>
          <p:cNvSpPr txBox="1"/>
          <p:nvPr/>
        </p:nvSpPr>
        <p:spPr>
          <a:xfrm>
            <a:off x="5598498" y="1474455"/>
            <a:ext cx="2711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</a:rPr>
              <a:t>隨手棄置口罩*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</a:rPr>
              <a:t>和家人共用口罩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</a:rPr>
              <a:t>勤洗手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</a:rPr>
              <a:t>避免接觸野生動物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</a:rPr>
              <a:t>主動告知旅遊史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C9A8048-B6BD-46C0-9AAD-35D76A6A6113}"/>
              </a:ext>
            </a:extLst>
          </p:cNvPr>
          <p:cNvSpPr/>
          <p:nvPr/>
        </p:nvSpPr>
        <p:spPr>
          <a:xfrm>
            <a:off x="2592826" y="1543691"/>
            <a:ext cx="237604" cy="23760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9B118AA-F0F6-40A9-B749-4657BB074FEC}"/>
              </a:ext>
            </a:extLst>
          </p:cNvPr>
          <p:cNvSpPr/>
          <p:nvPr/>
        </p:nvSpPr>
        <p:spPr>
          <a:xfrm>
            <a:off x="2592826" y="2044273"/>
            <a:ext cx="237604" cy="23760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B4047A3-6CCB-4DC3-983D-23964979F29A}"/>
              </a:ext>
            </a:extLst>
          </p:cNvPr>
          <p:cNvSpPr/>
          <p:nvPr/>
        </p:nvSpPr>
        <p:spPr>
          <a:xfrm>
            <a:off x="2597698" y="2535890"/>
            <a:ext cx="237604" cy="23760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FF3103C-8C4A-4449-8F7C-7AA7917D5D0A}"/>
              </a:ext>
            </a:extLst>
          </p:cNvPr>
          <p:cNvSpPr/>
          <p:nvPr/>
        </p:nvSpPr>
        <p:spPr>
          <a:xfrm>
            <a:off x="2600776" y="3026550"/>
            <a:ext cx="237604" cy="23760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2FA3E75-95C7-4CD3-80EC-F58AF5B30DF7}"/>
              </a:ext>
            </a:extLst>
          </p:cNvPr>
          <p:cNvSpPr/>
          <p:nvPr/>
        </p:nvSpPr>
        <p:spPr>
          <a:xfrm>
            <a:off x="2611534" y="3527132"/>
            <a:ext cx="237604" cy="23760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4845657-0883-44A5-83C8-517937824540}"/>
              </a:ext>
            </a:extLst>
          </p:cNvPr>
          <p:cNvSpPr/>
          <p:nvPr/>
        </p:nvSpPr>
        <p:spPr>
          <a:xfrm>
            <a:off x="5327061" y="1534726"/>
            <a:ext cx="237604" cy="23760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2FF5A23-6BE5-4905-B61F-C5EF009928C7}"/>
              </a:ext>
            </a:extLst>
          </p:cNvPr>
          <p:cNvSpPr/>
          <p:nvPr/>
        </p:nvSpPr>
        <p:spPr>
          <a:xfrm>
            <a:off x="5327061" y="2035308"/>
            <a:ext cx="237604" cy="23760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B158E5F-120D-486F-8B8A-687BE08A68F8}"/>
              </a:ext>
            </a:extLst>
          </p:cNvPr>
          <p:cNvSpPr/>
          <p:nvPr/>
        </p:nvSpPr>
        <p:spPr>
          <a:xfrm>
            <a:off x="5331933" y="2526925"/>
            <a:ext cx="237604" cy="23760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87B9DD6-4EEE-4CD7-9430-5108AF8AC02A}"/>
              </a:ext>
            </a:extLst>
          </p:cNvPr>
          <p:cNvSpPr/>
          <p:nvPr/>
        </p:nvSpPr>
        <p:spPr>
          <a:xfrm>
            <a:off x="5345769" y="3017585"/>
            <a:ext cx="237604" cy="23760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3C87F9F-9925-4BB5-9887-E1E52E401845}"/>
              </a:ext>
            </a:extLst>
          </p:cNvPr>
          <p:cNvSpPr/>
          <p:nvPr/>
        </p:nvSpPr>
        <p:spPr>
          <a:xfrm>
            <a:off x="5345769" y="3518167"/>
            <a:ext cx="237604" cy="237604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CCAB7424-583E-4F81-85FB-1538BD9FBB37}"/>
              </a:ext>
            </a:extLst>
          </p:cNvPr>
          <p:cNvSpPr txBox="1"/>
          <p:nvPr/>
        </p:nvSpPr>
        <p:spPr>
          <a:xfrm>
            <a:off x="2498812" y="1383383"/>
            <a:ext cx="520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7B6B339-361E-4089-B97F-3C18E992FB1F}"/>
              </a:ext>
            </a:extLst>
          </p:cNvPr>
          <p:cNvSpPr txBox="1"/>
          <p:nvPr/>
        </p:nvSpPr>
        <p:spPr>
          <a:xfrm>
            <a:off x="2518811" y="1917108"/>
            <a:ext cx="520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2C9416AF-B7D1-4671-B836-FA9531D5C15F}"/>
              </a:ext>
            </a:extLst>
          </p:cNvPr>
          <p:cNvSpPr txBox="1"/>
          <p:nvPr/>
        </p:nvSpPr>
        <p:spPr>
          <a:xfrm>
            <a:off x="2527794" y="3392910"/>
            <a:ext cx="520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2D11B26-3746-4CF4-9808-5EB44E7CE9F6}"/>
              </a:ext>
            </a:extLst>
          </p:cNvPr>
          <p:cNvSpPr txBox="1"/>
          <p:nvPr/>
        </p:nvSpPr>
        <p:spPr>
          <a:xfrm>
            <a:off x="5274646" y="3392910"/>
            <a:ext cx="520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D5317CC6-79DC-4301-88CB-B3F38028B894}"/>
              </a:ext>
            </a:extLst>
          </p:cNvPr>
          <p:cNvSpPr txBox="1"/>
          <p:nvPr/>
        </p:nvSpPr>
        <p:spPr>
          <a:xfrm>
            <a:off x="5269119" y="2886404"/>
            <a:ext cx="520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1ABB4148-46B9-4EDB-B695-6CF5857BA7EE}"/>
              </a:ext>
            </a:extLst>
          </p:cNvPr>
          <p:cNvSpPr txBox="1"/>
          <p:nvPr/>
        </p:nvSpPr>
        <p:spPr>
          <a:xfrm>
            <a:off x="5255200" y="2379898"/>
            <a:ext cx="520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√</a:t>
            </a: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59B9BAE9-7E28-45B9-A272-BDEFE64B5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6" r="11656" b="20871"/>
          <a:stretch/>
        </p:blipFill>
        <p:spPr>
          <a:xfrm flipH="1">
            <a:off x="7826117" y="3782779"/>
            <a:ext cx="852388" cy="908413"/>
          </a:xfrm>
          <a:prstGeom prst="rect">
            <a:avLst/>
          </a:prstGeom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4EC750B7-BE3B-4DC1-A9A9-40D14FF8A5E2}"/>
              </a:ext>
            </a:extLst>
          </p:cNvPr>
          <p:cNvSpPr txBox="1"/>
          <p:nvPr/>
        </p:nvSpPr>
        <p:spPr>
          <a:xfrm>
            <a:off x="4572000" y="3970607"/>
            <a:ext cx="2826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accent4">
                    <a:lumMod val="75000"/>
                  </a:schemeClr>
                </a:solidFill>
              </a:rPr>
              <a:t>*在脫下口罩的時候，盡量不要接觸到口罩的表面。請拿著口罩的耳掛（或橡皮筋）丟棄，並馬上洗手。</a:t>
            </a:r>
          </a:p>
        </p:txBody>
      </p:sp>
    </p:spTree>
    <p:extLst>
      <p:ext uri="{BB962C8B-B14F-4D97-AF65-F5344CB8AC3E}">
        <p14:creationId xmlns:p14="http://schemas.microsoft.com/office/powerpoint/2010/main" val="17274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2" grpId="0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3">
            <a:extLst>
              <a:ext uri="{FF2B5EF4-FFF2-40B4-BE49-F238E27FC236}">
                <a16:creationId xmlns:a16="http://schemas.microsoft.com/office/drawing/2014/main" id="{30BC402A-85DB-472D-B3D7-F4A8EDC173D7}"/>
              </a:ext>
            </a:extLst>
          </p:cNvPr>
          <p:cNvSpPr txBox="1">
            <a:spLocks/>
          </p:cNvSpPr>
          <p:nvPr/>
        </p:nvSpPr>
        <p:spPr>
          <a:xfrm>
            <a:off x="2597960" y="959973"/>
            <a:ext cx="5951223" cy="880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◎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◉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￮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●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○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1400"/>
              <a:buFont typeface="Varela Round"/>
              <a:buChar char="■"/>
              <a:defRPr sz="1400" b="0" i="0" u="none" strike="noStrike" cap="non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疫情爆發至今，臺灣為什麼要限制口罩出口？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D5FF072-2997-403D-8E0D-544E5F0155DA}"/>
              </a:ext>
            </a:extLst>
          </p:cNvPr>
          <p:cNvSpPr txBox="1"/>
          <p:nvPr/>
        </p:nvSpPr>
        <p:spPr>
          <a:xfrm>
            <a:off x="3190304" y="2033141"/>
            <a:ext cx="46197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：政府要發財。</a:t>
            </a:r>
            <a:endParaRPr lang="en-US" altLang="zh-TW" sz="20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：口罩需先確保國內供給使用。</a:t>
            </a:r>
            <a:endParaRPr lang="en-US" altLang="zh-TW" sz="20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：海關已全部關閉。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DB04FAE-6D2F-46D3-953F-738566AF069B}"/>
              </a:ext>
            </a:extLst>
          </p:cNvPr>
          <p:cNvSpPr txBox="1"/>
          <p:nvPr/>
        </p:nvSpPr>
        <p:spPr>
          <a:xfrm>
            <a:off x="3190304" y="2310140"/>
            <a:ext cx="4619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0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：口罩需先確保國內供給使用。</a:t>
            </a:r>
            <a:endParaRPr lang="en-US" altLang="zh-TW" sz="2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6FFE423F-3134-4C49-B8E0-4A290A3B7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2" r="7995" b="15294"/>
          <a:stretch/>
        </p:blipFill>
        <p:spPr>
          <a:xfrm>
            <a:off x="6860511" y="3610948"/>
            <a:ext cx="949541" cy="96948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42855F64-565C-4CB2-A03C-42B22AD48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3" r="8170" b="14667"/>
          <a:stretch/>
        </p:blipFill>
        <p:spPr>
          <a:xfrm>
            <a:off x="2160795" y="372857"/>
            <a:ext cx="874331" cy="8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8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7B1D2E-938E-4655-8094-EABBEA6C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850" y="3525309"/>
            <a:ext cx="5275500" cy="468958"/>
          </a:xfrm>
        </p:spPr>
        <p:txBody>
          <a:bodyPr/>
          <a:lstStyle/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酒精會消除口罩的靜電功能，降低過濾病毒的效果。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2A0D64D-3997-45FB-8F38-AA688731A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4387" y="1579185"/>
            <a:ext cx="6701038" cy="1946124"/>
          </a:xfrm>
        </p:spPr>
        <p:txBody>
          <a:bodyPr/>
          <a:lstStyle/>
          <a:p>
            <a:r>
              <a:rPr lang="zh-TW" altLang="en-US" sz="2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每十五分鐘喝口溫水可有效預防病毒侵入身體。</a:t>
            </a:r>
            <a:endParaRPr lang="en-US" altLang="zh-TW" sz="2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用酒精消毒口罩即可重複使用。</a:t>
            </a:r>
            <a:endParaRPr lang="en-US" altLang="zh-TW" sz="2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Google Shape;280;p23">
            <a:extLst>
              <a:ext uri="{FF2B5EF4-FFF2-40B4-BE49-F238E27FC236}">
                <a16:creationId xmlns:a16="http://schemas.microsoft.com/office/drawing/2014/main" id="{6F5F3164-F8B0-41C0-A22A-15BCF6762301}"/>
              </a:ext>
            </a:extLst>
          </p:cNvPr>
          <p:cNvSpPr txBox="1">
            <a:spLocks/>
          </p:cNvSpPr>
          <p:nvPr/>
        </p:nvSpPr>
        <p:spPr>
          <a:xfrm>
            <a:off x="2404387" y="127649"/>
            <a:ext cx="47625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真假消息鼠一鼠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566D04F-7EDD-4671-AFA0-AC9A08BE8A0E}"/>
              </a:ext>
            </a:extLst>
          </p:cNvPr>
          <p:cNvSpPr txBox="1"/>
          <p:nvPr/>
        </p:nvSpPr>
        <p:spPr>
          <a:xfrm>
            <a:off x="2404387" y="828683"/>
            <a:ext cx="588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accent4">
                    <a:lumMod val="50000"/>
                  </a:schemeClr>
                </a:solidFill>
              </a:rPr>
              <a:t>想想看，下面的消息是真的還是假的？為什麼？</a:t>
            </a:r>
            <a:endParaRPr lang="en-US" altLang="zh-TW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4EB78DB2-B38E-4AE3-BC27-558A971773A9}"/>
              </a:ext>
            </a:extLst>
          </p:cNvPr>
          <p:cNvSpPr txBox="1">
            <a:spLocks/>
          </p:cNvSpPr>
          <p:nvPr/>
        </p:nvSpPr>
        <p:spPr>
          <a:xfrm>
            <a:off x="2935850" y="2102791"/>
            <a:ext cx="5275500" cy="46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多喝水無法阻止病毒。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2640187-53A9-49EC-BED0-0FE11530A711}"/>
              </a:ext>
            </a:extLst>
          </p:cNvPr>
          <p:cNvSpPr txBox="1"/>
          <p:nvPr/>
        </p:nvSpPr>
        <p:spPr>
          <a:xfrm>
            <a:off x="5348785" y="1149233"/>
            <a:ext cx="1317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b="1" dirty="0">
                <a:solidFill>
                  <a:srgbClr val="FF0000"/>
                </a:solidFill>
              </a:rPr>
              <a:t>X</a:t>
            </a:r>
            <a:endParaRPr lang="zh-TW" alt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856D93A-E50E-4F57-BAE0-48909BA24B80}"/>
              </a:ext>
            </a:extLst>
          </p:cNvPr>
          <p:cNvSpPr txBox="1"/>
          <p:nvPr/>
        </p:nvSpPr>
        <p:spPr>
          <a:xfrm>
            <a:off x="4219232" y="2332575"/>
            <a:ext cx="1317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b="1" dirty="0">
                <a:solidFill>
                  <a:srgbClr val="FF0000"/>
                </a:solidFill>
              </a:rPr>
              <a:t>X</a:t>
            </a:r>
            <a:endParaRPr lang="zh-TW" alt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build="allAtOnce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320F2D4-0B13-43C8-8733-F1AD3A9F5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6980" y="693897"/>
            <a:ext cx="6154337" cy="2921987"/>
          </a:xfrm>
        </p:spPr>
        <p:txBody>
          <a:bodyPr/>
          <a:lstStyle/>
          <a:p>
            <a:r>
              <a:rPr lang="zh-TW" altLang="en-US" sz="2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雲層會夾帶病毒，因此千萬不可以淋到雨，避免被傳染。</a:t>
            </a:r>
            <a:endParaRPr lang="en-US" altLang="zh-TW" sz="2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9700" indent="0">
              <a:buNone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口罩和衛生紙的原料一樣，因此衛生紙之後也會缺貨，應盡快搶購。</a:t>
            </a:r>
          </a:p>
          <a:p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A34B2EC9-C3F3-4659-94A2-C66B185C8330}"/>
              </a:ext>
            </a:extLst>
          </p:cNvPr>
          <p:cNvSpPr txBox="1">
            <a:spLocks/>
          </p:cNvSpPr>
          <p:nvPr/>
        </p:nvSpPr>
        <p:spPr>
          <a:xfrm>
            <a:off x="2734317" y="3615884"/>
            <a:ext cx="5275500" cy="105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口罩的原料是不織布，衛生紙原料為</a:t>
            </a: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70%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的短纖紙漿，兩者原料不同，並且國內產量仍足夠，不需過度擔心。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D0BA899-2192-4123-9148-1567B86D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0" r="7996" b="14362"/>
          <a:stretch/>
        </p:blipFill>
        <p:spPr>
          <a:xfrm>
            <a:off x="165781" y="869906"/>
            <a:ext cx="1017561" cy="104268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917A622-A7EB-41D0-95D1-91B5B31C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332" y="1679508"/>
            <a:ext cx="5275500" cy="641100"/>
          </a:xfrm>
        </p:spPr>
        <p:txBody>
          <a:bodyPr/>
          <a:lstStyle/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武漢肺炎傳播方式為人傳人，病毒難以在高冷的雲系生存。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81FEA07-CA0E-4ABC-A0C2-37B7C0C0D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58" t="11503" r="10087" b="24357"/>
          <a:stretch/>
        </p:blipFill>
        <p:spPr>
          <a:xfrm>
            <a:off x="8009816" y="4258531"/>
            <a:ext cx="851863" cy="685928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2A5A729-49BD-4211-8C14-23C2A3AFAA58}"/>
              </a:ext>
            </a:extLst>
          </p:cNvPr>
          <p:cNvSpPr txBox="1"/>
          <p:nvPr/>
        </p:nvSpPr>
        <p:spPr>
          <a:xfrm>
            <a:off x="4219232" y="2332575"/>
            <a:ext cx="1317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b="1" dirty="0">
                <a:solidFill>
                  <a:srgbClr val="FF0000"/>
                </a:solidFill>
              </a:rPr>
              <a:t>X</a:t>
            </a:r>
            <a:endParaRPr lang="zh-TW" altLang="en-US" sz="96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3AB0E0C-E7C8-41A1-910C-A170BA852C51}"/>
              </a:ext>
            </a:extLst>
          </p:cNvPr>
          <p:cNvSpPr txBox="1"/>
          <p:nvPr/>
        </p:nvSpPr>
        <p:spPr>
          <a:xfrm>
            <a:off x="3885745" y="234834"/>
            <a:ext cx="1317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b="1" dirty="0">
                <a:solidFill>
                  <a:srgbClr val="FF0000"/>
                </a:solidFill>
              </a:rPr>
              <a:t>X</a:t>
            </a:r>
            <a:endParaRPr lang="zh-TW" alt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B31153-387D-4A28-A5F3-78B776EE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875" y="759650"/>
            <a:ext cx="5275500" cy="513338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來學學武漢肺炎相關的英文單字吧！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DB20E8-EC38-4532-BC23-EE35E2744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5875" y="1376025"/>
            <a:ext cx="2959316" cy="3375600"/>
          </a:xfrm>
        </p:spPr>
        <p:txBody>
          <a:bodyPr/>
          <a:lstStyle/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野生動物</a:t>
            </a:r>
            <a:endParaRPr lang="en-US" altLang="zh-TW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</a:t>
            </a:r>
            <a:endParaRPr lang="en-US" altLang="zh-TW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咳嗽</a:t>
            </a:r>
            <a:endParaRPr lang="en-US" altLang="zh-TW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外科口罩</a:t>
            </a:r>
            <a:endParaRPr lang="en-US" altLang="zh-TW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酒精</a:t>
            </a:r>
            <a:endParaRPr lang="en-US" altLang="zh-TW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4B752D-A095-4369-A7C4-6B0D7C72F4A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87717" y="1307905"/>
            <a:ext cx="3250674" cy="3340304"/>
          </a:xfrm>
        </p:spPr>
        <p:txBody>
          <a:bodyPr/>
          <a:lstStyle/>
          <a:p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wild animals (n.)</a:t>
            </a:r>
          </a:p>
          <a:p>
            <a:endParaRPr lang="en-US" altLang="zh-TW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epidemic (n.)</a:t>
            </a:r>
          </a:p>
          <a:p>
            <a:endParaRPr lang="en-US" altLang="zh-TW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cough (v.)</a:t>
            </a:r>
          </a:p>
          <a:p>
            <a:endParaRPr lang="en-US" altLang="zh-TW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surgical mask (n.)</a:t>
            </a:r>
          </a:p>
          <a:p>
            <a:endParaRPr lang="en-US" altLang="zh-TW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zh-TW" sz="2400" dirty="0">
                <a:solidFill>
                  <a:schemeClr val="accent4">
                    <a:lumMod val="75000"/>
                  </a:schemeClr>
                </a:solidFill>
              </a:rPr>
              <a:t>alcohol (n.)</a:t>
            </a:r>
            <a:endParaRPr lang="en-US" altLang="zh-TW" sz="1800" dirty="0"/>
          </a:p>
          <a:p>
            <a:endParaRPr lang="en-US" altLang="zh-TW" sz="1800" dirty="0"/>
          </a:p>
          <a:p>
            <a:endParaRPr lang="en-US" altLang="zh-TW" sz="1800" dirty="0"/>
          </a:p>
          <a:p>
            <a:endParaRPr lang="zh-TW" altLang="en-US" sz="1800" dirty="0"/>
          </a:p>
        </p:txBody>
      </p:sp>
      <p:sp>
        <p:nvSpPr>
          <p:cNvPr id="7" name="Google Shape;280;p23">
            <a:extLst>
              <a:ext uri="{FF2B5EF4-FFF2-40B4-BE49-F238E27FC236}">
                <a16:creationId xmlns:a16="http://schemas.microsoft.com/office/drawing/2014/main" id="{BF5CDA8A-3E70-4681-B801-C54ABB1869B9}"/>
              </a:ext>
            </a:extLst>
          </p:cNvPr>
          <p:cNvSpPr txBox="1">
            <a:spLocks/>
          </p:cNvSpPr>
          <p:nvPr/>
        </p:nvSpPr>
        <p:spPr>
          <a:xfrm>
            <a:off x="2821641" y="118550"/>
            <a:ext cx="3265394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zh-TW" altLang="en-US" sz="36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英文鼠來寶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1BC74FE-37A2-4E39-9D10-8B32EB1BE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7" r="7821" b="14769"/>
          <a:stretch/>
        </p:blipFill>
        <p:spPr>
          <a:xfrm>
            <a:off x="2033926" y="2648138"/>
            <a:ext cx="654424" cy="659838"/>
          </a:xfrm>
          <a:prstGeom prst="rect">
            <a:avLst/>
          </a:prstGeom>
        </p:spPr>
      </p:pic>
      <p:sp>
        <p:nvSpPr>
          <p:cNvPr id="8" name="Google Shape;266;p21">
            <a:extLst>
              <a:ext uri="{FF2B5EF4-FFF2-40B4-BE49-F238E27FC236}">
                <a16:creationId xmlns:a16="http://schemas.microsoft.com/office/drawing/2014/main" id="{D9A80B9A-D01F-4846-AEAD-2CC56AB600C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967732" y="4707474"/>
            <a:ext cx="2176268" cy="436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中學生報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》373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期第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endParaRPr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12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775</Words>
  <Application>Microsoft Office PowerPoint</Application>
  <PresentationFormat>如螢幕大小 (16:9)</PresentationFormat>
  <Paragraphs>151</Paragraphs>
  <Slides>17</Slides>
  <Notes>6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Nixie One</vt:lpstr>
      <vt:lpstr>Salesforce Sans</vt:lpstr>
      <vt:lpstr>Varela Round</vt:lpstr>
      <vt:lpstr>Arial</vt:lpstr>
      <vt:lpstr>微軟正黑體</vt:lpstr>
      <vt:lpstr>新細明體</vt:lpstr>
      <vt:lpstr>Puck template</vt:lpstr>
      <vt:lpstr>2020 防疫鼠清楚</vt:lpstr>
      <vt:lpstr>「2019新型冠狀病毒肺炎」擴散，造成人心惶惶。   請問：</vt:lpstr>
      <vt:lpstr>PowerPoint 簡報</vt:lpstr>
      <vt:lpstr>PowerPoint 簡報</vt:lpstr>
      <vt:lpstr>PowerPoint 簡報</vt:lpstr>
      <vt:lpstr>PowerPoint 簡報</vt:lpstr>
      <vt:lpstr>酒精會消除口罩的靜電功能，降低過濾病毒的效果。</vt:lpstr>
      <vt:lpstr>武漢肺炎傳播方式為人傳人，病毒難以在高冷的雲系生存。</vt:lpstr>
      <vt:lpstr>來學學武漢肺炎相關的英文單字吧！</vt:lpstr>
      <vt:lpstr>請填入相對應的英文單字。</vt:lpstr>
      <vt:lpstr>鼠你最聰明</vt:lpstr>
      <vt:lpstr>意鼠意鼠加分題</vt:lpstr>
      <vt:lpstr>PowerPoint 簡報</vt:lpstr>
      <vt:lpstr>PowerPoint 簡報</vt:lpstr>
      <vt:lpstr>PowerPoint 簡報</vt:lpstr>
      <vt:lpstr>PowerPoint 簡報</vt:lpstr>
      <vt:lpstr>祝福各位大小朋友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好運鼠於你</dc:title>
  <dc:creator>Administrator</dc:creator>
  <cp:lastModifiedBy>Administrator</cp:lastModifiedBy>
  <cp:revision>108</cp:revision>
  <dcterms:modified xsi:type="dcterms:W3CDTF">2020-02-24T07:11:34Z</dcterms:modified>
</cp:coreProperties>
</file>